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70" r:id="rId3"/>
    <p:sldId id="277" r:id="rId4"/>
    <p:sldId id="281" r:id="rId5"/>
    <p:sldId id="272" r:id="rId6"/>
    <p:sldId id="276" r:id="rId7"/>
    <p:sldId id="273" r:id="rId8"/>
    <p:sldId id="280" r:id="rId9"/>
    <p:sldId id="271" r:id="rId10"/>
    <p:sldId id="269" r:id="rId11"/>
    <p:sldId id="265" r:id="rId12"/>
    <p:sldId id="261" r:id="rId13"/>
    <p:sldId id="262" r:id="rId14"/>
    <p:sldId id="279" r:id="rId15"/>
    <p:sldId id="257" r:id="rId16"/>
    <p:sldId id="282" r:id="rId17"/>
    <p:sldId id="260" r:id="rId18"/>
    <p:sldId id="264" r:id="rId19"/>
    <p:sldId id="266" r:id="rId20"/>
    <p:sldId id="278" r:id="rId21"/>
    <p:sldId id="263" r:id="rId22"/>
  </p:sldIdLst>
  <p:sldSz cx="12192000" cy="6858000"/>
  <p:notesSz cx="9309100" cy="7023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6840" autoAdjust="0"/>
  </p:normalViewPr>
  <p:slideViewPr>
    <p:cSldViewPr snapToGrid="0" showGuides="1">
      <p:cViewPr varScale="1">
        <p:scale>
          <a:sx n="57" d="100"/>
          <a:sy n="57" d="100"/>
        </p:scale>
        <p:origin x="104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33943" cy="352375"/>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5273003" y="0"/>
            <a:ext cx="4033943" cy="352375"/>
          </a:xfrm>
          <a:prstGeom prst="rect">
            <a:avLst/>
          </a:prstGeom>
        </p:spPr>
        <p:txBody>
          <a:bodyPr vert="horz" lIns="93324" tIns="46662" rIns="93324" bIns="46662" rtlCol="0"/>
          <a:lstStyle>
            <a:lvl1pPr algn="r">
              <a:defRPr sz="1200"/>
            </a:lvl1pPr>
          </a:lstStyle>
          <a:p>
            <a:fld id="{8182635C-4C80-41A7-9326-BAD2DE7B252C}" type="datetimeFigureOut">
              <a:rPr lang="fr-CA" smtClean="0"/>
              <a:t>2019-01-21</a:t>
            </a:fld>
            <a:endParaRPr lang="fr-CA"/>
          </a:p>
        </p:txBody>
      </p:sp>
      <p:sp>
        <p:nvSpPr>
          <p:cNvPr id="4" name="Espace réservé du pied de page 3"/>
          <p:cNvSpPr>
            <a:spLocks noGrp="1"/>
          </p:cNvSpPr>
          <p:nvPr>
            <p:ph type="ftr" sz="quarter" idx="2"/>
          </p:nvPr>
        </p:nvSpPr>
        <p:spPr>
          <a:xfrm>
            <a:off x="0" y="6670726"/>
            <a:ext cx="4033943" cy="352374"/>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5273003" y="6670726"/>
            <a:ext cx="4033943" cy="352374"/>
          </a:xfrm>
          <a:prstGeom prst="rect">
            <a:avLst/>
          </a:prstGeom>
        </p:spPr>
        <p:txBody>
          <a:bodyPr vert="horz" lIns="93324" tIns="46662" rIns="93324" bIns="46662" rtlCol="0" anchor="b"/>
          <a:lstStyle>
            <a:lvl1pPr algn="r">
              <a:defRPr sz="1200"/>
            </a:lvl1pPr>
          </a:lstStyle>
          <a:p>
            <a:fld id="{8C04E880-2AC5-4DD4-8E48-3AF1C3695761}" type="slidenum">
              <a:rPr lang="fr-CA" smtClean="0"/>
              <a:t>‹N°›</a:t>
            </a:fld>
            <a:endParaRPr lang="fr-CA"/>
          </a:p>
        </p:txBody>
      </p:sp>
    </p:spTree>
    <p:extLst>
      <p:ext uri="{BB962C8B-B14F-4D97-AF65-F5344CB8AC3E}">
        <p14:creationId xmlns:p14="http://schemas.microsoft.com/office/powerpoint/2010/main" val="3120676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33838" cy="3524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5273675" y="0"/>
            <a:ext cx="4033838" cy="352425"/>
          </a:xfrm>
          <a:prstGeom prst="rect">
            <a:avLst/>
          </a:prstGeom>
        </p:spPr>
        <p:txBody>
          <a:bodyPr vert="horz" lIns="91440" tIns="45720" rIns="91440" bIns="45720" rtlCol="0"/>
          <a:lstStyle>
            <a:lvl1pPr algn="r">
              <a:defRPr sz="1200"/>
            </a:lvl1pPr>
          </a:lstStyle>
          <a:p>
            <a:fld id="{A2C34625-5E09-47AB-BBDC-726743A94688}" type="datetimeFigureOut">
              <a:rPr lang="fr-CA" smtClean="0"/>
              <a:t>2019-01-21</a:t>
            </a:fld>
            <a:endParaRPr lang="fr-CA"/>
          </a:p>
        </p:txBody>
      </p:sp>
      <p:sp>
        <p:nvSpPr>
          <p:cNvPr id="4" name="Espace réservé de l'image des diapositives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930275" y="3379788"/>
            <a:ext cx="7448550" cy="27654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6670675"/>
            <a:ext cx="4033838" cy="3524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5273675" y="6670675"/>
            <a:ext cx="4033838" cy="352425"/>
          </a:xfrm>
          <a:prstGeom prst="rect">
            <a:avLst/>
          </a:prstGeom>
        </p:spPr>
        <p:txBody>
          <a:bodyPr vert="horz" lIns="91440" tIns="45720" rIns="91440" bIns="45720" rtlCol="0" anchor="b"/>
          <a:lstStyle>
            <a:lvl1pPr algn="r">
              <a:defRPr sz="1200"/>
            </a:lvl1pPr>
          </a:lstStyle>
          <a:p>
            <a:fld id="{9D4CB3ED-E6F6-42D5-AC3F-C1FD04808C1A}" type="slidenum">
              <a:rPr lang="fr-CA" smtClean="0"/>
              <a:t>‹N°›</a:t>
            </a:fld>
            <a:endParaRPr lang="fr-CA"/>
          </a:p>
        </p:txBody>
      </p:sp>
    </p:spTree>
    <p:extLst>
      <p:ext uri="{BB962C8B-B14F-4D97-AF65-F5344CB8AC3E}">
        <p14:creationId xmlns:p14="http://schemas.microsoft.com/office/powerpoint/2010/main" val="18869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Préambule: Présentation et rôle du conférencier </a:t>
            </a:r>
          </a:p>
          <a:p>
            <a:endParaRPr lang="fr-CA" dirty="0" smtClean="0"/>
          </a:p>
          <a:p>
            <a:r>
              <a:rPr lang="fr-CA" dirty="0" smtClean="0"/>
              <a:t>*Liste d’OUTILS</a:t>
            </a:r>
            <a:r>
              <a:rPr lang="fr-CA" baseline="0" dirty="0" smtClean="0"/>
              <a:t> LIEN HYPERTEXTE + CLÉ USB</a:t>
            </a:r>
            <a:endParaRPr lang="fr-CA" dirty="0" smtClean="0"/>
          </a:p>
          <a:p>
            <a:endParaRPr lang="fr-CA" dirty="0" smtClean="0"/>
          </a:p>
          <a:p>
            <a:r>
              <a:rPr lang="fr-CA" dirty="0" smtClean="0"/>
              <a:t>Garder en fonds d’esprit: Comment intégrer le plein air dans mon</a:t>
            </a:r>
            <a:r>
              <a:rPr lang="fr-CA" baseline="0" dirty="0" smtClean="0"/>
              <a:t> milieu ? Nous y reviendrons à la fin !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1</a:t>
            </a:fld>
            <a:endParaRPr lang="fr-CA"/>
          </a:p>
        </p:txBody>
      </p:sp>
    </p:spTree>
    <p:extLst>
      <p:ext uri="{BB962C8B-B14F-4D97-AF65-F5344CB8AC3E}">
        <p14:creationId xmlns:p14="http://schemas.microsoft.com/office/powerpoint/2010/main" val="332855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Intérêt</a:t>
            </a:r>
            <a:r>
              <a:rPr lang="fr-CA" baseline="0" dirty="0" smtClean="0"/>
              <a:t> à synchroniser vos initiatives et projets locaux à ce corridor !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16</a:t>
            </a:fld>
            <a:endParaRPr lang="fr-CA"/>
          </a:p>
        </p:txBody>
      </p:sp>
    </p:spTree>
    <p:extLst>
      <p:ext uri="{BB962C8B-B14F-4D97-AF65-F5344CB8AC3E}">
        <p14:creationId xmlns:p14="http://schemas.microsoft.com/office/powerpoint/2010/main" val="2818144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smtClean="0"/>
              <a:t>Issus des consultations par zones d’expériences</a:t>
            </a:r>
          </a:p>
          <a:p>
            <a:r>
              <a:rPr lang="fr-CA" b="1" dirty="0" smtClean="0"/>
              <a:t>Étapes subséquentes : </a:t>
            </a:r>
          </a:p>
          <a:p>
            <a:r>
              <a:rPr lang="fr-CA" dirty="0" smtClean="0"/>
              <a:t>Rédaction du plan de développement </a:t>
            </a:r>
          </a:p>
          <a:p>
            <a:r>
              <a:rPr lang="fr-CA" dirty="0" smtClean="0"/>
              <a:t>Validation auprès des ambassadeurs et guides </a:t>
            </a:r>
          </a:p>
          <a:p>
            <a:r>
              <a:rPr lang="fr-CA" dirty="0" smtClean="0"/>
              <a:t>Validation auprès</a:t>
            </a:r>
            <a:r>
              <a:rPr lang="fr-CA" baseline="0" dirty="0" smtClean="0"/>
              <a:t> du CCPA </a:t>
            </a:r>
          </a:p>
          <a:p>
            <a:r>
              <a:rPr lang="fr-CA" baseline="0" dirty="0" smtClean="0"/>
              <a:t>Lancement régional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17</a:t>
            </a:fld>
            <a:endParaRPr lang="fr-CA"/>
          </a:p>
        </p:txBody>
      </p:sp>
    </p:spTree>
    <p:extLst>
      <p:ext uri="{BB962C8B-B14F-4D97-AF65-F5344CB8AC3E}">
        <p14:creationId xmlns:p14="http://schemas.microsoft.com/office/powerpoint/2010/main" val="14927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smtClean="0"/>
              <a:t>*Nécessite</a:t>
            </a:r>
            <a:r>
              <a:rPr lang="fr-CA" b="1" baseline="0" dirty="0" smtClean="0"/>
              <a:t> temps, argent et main d’</a:t>
            </a:r>
            <a:r>
              <a:rPr lang="fr-CA" b="1" baseline="0" dirty="0" err="1" smtClean="0"/>
              <a:t>oeuvre</a:t>
            </a:r>
            <a:endParaRPr lang="fr-CA" dirty="0" smtClean="0"/>
          </a:p>
          <a:p>
            <a:pPr marL="0" indent="0">
              <a:buNone/>
            </a:pPr>
            <a:endParaRPr lang="fr-CA" b="1" baseline="0" dirty="0" smtClean="0"/>
          </a:p>
          <a:p>
            <a:pPr marL="0" indent="0">
              <a:buNone/>
            </a:pPr>
            <a:r>
              <a:rPr lang="fr-CA" sz="1200" kern="1200" dirty="0" smtClean="0">
                <a:solidFill>
                  <a:schemeClr val="tx1"/>
                </a:solidFill>
                <a:effectLst/>
                <a:latin typeface="+mn-lt"/>
                <a:ea typeface="+mn-ea"/>
                <a:cs typeface="+mn-cs"/>
              </a:rPr>
              <a:t>Ce qui est déjà remarquable dans le cas de </a:t>
            </a:r>
            <a:r>
              <a:rPr lang="fr-CA" sz="1200" kern="1200" dirty="0" smtClean="0">
                <a:solidFill>
                  <a:schemeClr val="tx1"/>
                </a:solidFill>
                <a:effectLst/>
                <a:latin typeface="+mn-lt"/>
                <a:ea typeface="+mn-ea"/>
                <a:cs typeface="+mn-cs"/>
              </a:rPr>
              <a:t>Val-d’Or,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c’est </a:t>
            </a:r>
            <a:r>
              <a:rPr lang="fr-CA" sz="1200" u="sng" kern="1200" dirty="0" smtClean="0">
                <a:solidFill>
                  <a:schemeClr val="tx1"/>
                </a:solidFill>
                <a:effectLst/>
                <a:latin typeface="+mn-lt"/>
                <a:ea typeface="+mn-ea"/>
                <a:cs typeface="+mn-cs"/>
              </a:rPr>
              <a:t>l’ensemble des conditions </a:t>
            </a:r>
            <a:r>
              <a:rPr lang="fr-CA" sz="1200" kern="1200" dirty="0" smtClean="0">
                <a:solidFill>
                  <a:schemeClr val="tx1"/>
                </a:solidFill>
                <a:effectLst/>
                <a:latin typeface="+mn-lt"/>
                <a:ea typeface="+mn-ea"/>
                <a:cs typeface="+mn-cs"/>
              </a:rPr>
              <a:t>décrites dans l’article pour que naisse ce nouvel engouement</a:t>
            </a:r>
          </a:p>
          <a:p>
            <a:pPr marL="0" indent="0">
              <a:buNone/>
            </a:pPr>
            <a:endParaRPr lang="fr-CA" sz="1200" kern="1200" dirty="0" smtClean="0">
              <a:solidFill>
                <a:schemeClr val="tx1"/>
              </a:solidFill>
              <a:effectLst/>
              <a:latin typeface="+mn-lt"/>
              <a:ea typeface="+mn-ea"/>
              <a:cs typeface="+mn-cs"/>
            </a:endParaRPr>
          </a:p>
          <a:p>
            <a:pPr marL="0" indent="0">
              <a:buNone/>
            </a:pPr>
            <a:r>
              <a:rPr lang="fr-CA" sz="1200" kern="1200" dirty="0" smtClean="0">
                <a:solidFill>
                  <a:schemeClr val="tx1"/>
                </a:solidFill>
                <a:effectLst/>
                <a:latin typeface="+mn-lt"/>
                <a:ea typeface="+mn-ea"/>
                <a:cs typeface="+mn-cs"/>
              </a:rPr>
              <a:t>Ce ne sont pas les </a:t>
            </a:r>
            <a:r>
              <a:rPr lang="fr-CA" sz="1200" u="sng" kern="1200" dirty="0" smtClean="0">
                <a:solidFill>
                  <a:schemeClr val="tx1"/>
                </a:solidFill>
                <a:effectLst/>
                <a:latin typeface="+mn-lt"/>
                <a:ea typeface="+mn-ea"/>
                <a:cs typeface="+mn-cs"/>
              </a:rPr>
              <a:t>choses</a:t>
            </a:r>
            <a:r>
              <a:rPr lang="fr-CA" sz="1200" kern="1200" dirty="0" smtClean="0">
                <a:solidFill>
                  <a:schemeClr val="tx1"/>
                </a:solidFill>
                <a:effectLst/>
                <a:latin typeface="+mn-lt"/>
                <a:ea typeface="+mn-ea"/>
                <a:cs typeface="+mn-cs"/>
              </a:rPr>
              <a:t> qui font toutes seules les changements, mais comment des </a:t>
            </a:r>
            <a:r>
              <a:rPr lang="fr-CA" sz="1200" u="sng" kern="1200" dirty="0" smtClean="0">
                <a:solidFill>
                  <a:schemeClr val="tx1"/>
                </a:solidFill>
                <a:effectLst/>
                <a:latin typeface="+mn-lt"/>
                <a:ea typeface="+mn-ea"/>
                <a:cs typeface="+mn-cs"/>
              </a:rPr>
              <a:t>humains</a:t>
            </a:r>
            <a:r>
              <a:rPr lang="fr-CA" sz="1200" kern="1200" dirty="0" smtClean="0">
                <a:solidFill>
                  <a:schemeClr val="tx1"/>
                </a:solidFill>
                <a:effectLst/>
                <a:latin typeface="+mn-lt"/>
                <a:ea typeface="+mn-ea"/>
                <a:cs typeface="+mn-cs"/>
              </a:rPr>
              <a:t> utilisent les choses pour dire aux autres humains comment ils peuvent changer, en leur offrant des choses pour le faire...</a:t>
            </a:r>
          </a:p>
          <a:p>
            <a:pPr marL="0" indent="0">
              <a:buNone/>
            </a:pPr>
            <a:endParaRPr lang="fr-CA" sz="1200" kern="1200" dirty="0" smtClean="0">
              <a:solidFill>
                <a:schemeClr val="tx1"/>
              </a:solidFill>
              <a:effectLst/>
              <a:latin typeface="+mn-lt"/>
              <a:ea typeface="+mn-ea"/>
              <a:cs typeface="+mn-cs"/>
            </a:endParaRPr>
          </a:p>
          <a:p>
            <a:pPr marL="0" indent="0">
              <a:buNone/>
            </a:pPr>
            <a:r>
              <a:rPr lang="fr-CA" sz="1200" kern="1200" dirty="0" smtClean="0">
                <a:solidFill>
                  <a:schemeClr val="tx1"/>
                </a:solidFill>
                <a:effectLst/>
                <a:latin typeface="+mn-lt"/>
                <a:ea typeface="+mn-ea"/>
                <a:cs typeface="+mn-cs"/>
              </a:rPr>
              <a:t>Ce qu’ils n’ont pas … La chance de se raccorder à un plus grand</a:t>
            </a:r>
            <a:r>
              <a:rPr lang="fr-CA" sz="1200" kern="1200" baseline="0" dirty="0" smtClean="0">
                <a:solidFill>
                  <a:schemeClr val="tx1"/>
                </a:solidFill>
                <a:effectLst/>
                <a:latin typeface="+mn-lt"/>
                <a:ea typeface="+mn-ea"/>
                <a:cs typeface="+mn-cs"/>
              </a:rPr>
              <a:t> réseau !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18</a:t>
            </a:fld>
            <a:endParaRPr lang="fr-CA"/>
          </a:p>
        </p:txBody>
      </p:sp>
    </p:spTree>
    <p:extLst>
      <p:ext uri="{BB962C8B-B14F-4D97-AF65-F5344CB8AC3E}">
        <p14:creationId xmlns:p14="http://schemas.microsoft.com/office/powerpoint/2010/main" val="2772808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Informer et convaincre les élus : 5 bonnes raisons d’investir en plein air ! </a:t>
            </a:r>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Accès au territoire et à des équipements à moindres coûts.</a:t>
            </a:r>
          </a:p>
          <a:p>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19</a:t>
            </a:fld>
            <a:endParaRPr lang="fr-CA"/>
          </a:p>
        </p:txBody>
      </p:sp>
    </p:spTree>
    <p:extLst>
      <p:ext uri="{BB962C8B-B14F-4D97-AF65-F5344CB8AC3E}">
        <p14:creationId xmlns:p14="http://schemas.microsoft.com/office/powerpoint/2010/main" val="2483462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Comment intégrer le plan de développement en plein</a:t>
            </a:r>
            <a:r>
              <a:rPr lang="fr-CA" baseline="0" dirty="0" smtClean="0"/>
              <a:t> air </a:t>
            </a:r>
            <a:r>
              <a:rPr lang="fr-CA" dirty="0" smtClean="0"/>
              <a:t> ? Sujet de la prochaine</a:t>
            </a:r>
            <a:r>
              <a:rPr lang="fr-CA" baseline="0" dirty="0" smtClean="0"/>
              <a:t> conférence !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20</a:t>
            </a:fld>
            <a:endParaRPr lang="fr-CA"/>
          </a:p>
        </p:txBody>
      </p:sp>
    </p:spTree>
    <p:extLst>
      <p:ext uri="{BB962C8B-B14F-4D97-AF65-F5344CB8AC3E}">
        <p14:creationId xmlns:p14="http://schemas.microsoft.com/office/powerpoint/2010/main" val="227011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Échanges </a:t>
            </a:r>
            <a:r>
              <a:rPr lang="fr-CA" dirty="0" smtClean="0"/>
              <a:t>sur le rôles</a:t>
            </a:r>
            <a:r>
              <a:rPr lang="fr-CA" baseline="0" dirty="0" smtClean="0"/>
              <a:t> des municipalités pour le développement du plein air et comment je pourrais faire pour en faire plus, grâce au partenariat et la collaboration inter-municipales ou inter-acteurs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2</a:t>
            </a:fld>
            <a:endParaRPr lang="fr-CA"/>
          </a:p>
        </p:txBody>
      </p:sp>
    </p:spTree>
    <p:extLst>
      <p:ext uri="{BB962C8B-B14F-4D97-AF65-F5344CB8AC3E}">
        <p14:creationId xmlns:p14="http://schemas.microsoft.com/office/powerpoint/2010/main" val="162964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Ne veut pas dire être en compétition avec les autres, mais en complémentarité… Nous sommes déjà plus populaires… ;-) !! </a:t>
            </a:r>
          </a:p>
          <a:p>
            <a:r>
              <a:rPr lang="fr-CA" dirty="0" smtClean="0"/>
              <a:t>Intégration chasse et pêche</a:t>
            </a:r>
            <a:r>
              <a:rPr lang="fr-CA" baseline="0" dirty="0" smtClean="0"/>
              <a:t> </a:t>
            </a:r>
          </a:p>
          <a:p>
            <a:r>
              <a:rPr lang="fr-CA" baseline="0" dirty="0" smtClean="0"/>
              <a:t>Motorisés </a:t>
            </a:r>
          </a:p>
          <a:p>
            <a:r>
              <a:rPr lang="fr-CA" baseline="0" dirty="0" smtClean="0"/>
              <a:t>Compétitifs </a:t>
            </a:r>
          </a:p>
          <a:p>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3</a:t>
            </a:fld>
            <a:endParaRPr lang="fr-CA"/>
          </a:p>
        </p:txBody>
      </p:sp>
    </p:spTree>
    <p:extLst>
      <p:ext uri="{BB962C8B-B14F-4D97-AF65-F5344CB8AC3E}">
        <p14:creationId xmlns:p14="http://schemas.microsoft.com/office/powerpoint/2010/main" val="287747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1</a:t>
            </a:r>
            <a:r>
              <a:rPr lang="fr-CA" baseline="30000" dirty="0" smtClean="0"/>
              <a:t>er</a:t>
            </a:r>
            <a:r>
              <a:rPr lang="fr-CA" dirty="0" smtClean="0"/>
              <a:t> lieu de pratique</a:t>
            </a:r>
            <a:r>
              <a:rPr lang="fr-CA" baseline="0" dirty="0" smtClean="0"/>
              <a:t> c’est la ruelle, sa cours, son parc, sa communauté, sa ville</a:t>
            </a:r>
            <a:r>
              <a:rPr lang="fr-CA" baseline="0" dirty="0" smtClean="0"/>
              <a:t>. On y </a:t>
            </a:r>
            <a:r>
              <a:rPr lang="fr-CA" baseline="0" dirty="0" err="1" smtClean="0"/>
              <a:t>acquiere</a:t>
            </a:r>
            <a:r>
              <a:rPr lang="fr-CA" baseline="0" dirty="0" smtClean="0"/>
              <a:t> des compétences jusqu’à la grande aventure en autonomie au Grand Nord ..!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4</a:t>
            </a:fld>
            <a:endParaRPr lang="fr-CA"/>
          </a:p>
        </p:txBody>
      </p:sp>
    </p:spTree>
    <p:extLst>
      <p:ext uri="{BB962C8B-B14F-4D97-AF65-F5344CB8AC3E}">
        <p14:creationId xmlns:p14="http://schemas.microsoft.com/office/powerpoint/2010/main" val="182665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Activités de plein air et en plein air</a:t>
            </a:r>
          </a:p>
          <a:p>
            <a:r>
              <a:rPr lang="fr-CA" dirty="0" smtClean="0"/>
              <a:t>CONTINUUM NATURE (hausse du niveau de risque, de connexion avec la nature ‘’authentique’’ - La réalité… les initiatives en nature, et même en milieux artificiels font partis de ce continuum nature (niveau de risque et de rapprochement à la nature)</a:t>
            </a:r>
          </a:p>
          <a:p>
            <a:endParaRPr lang="fr-CA" dirty="0" smtClean="0"/>
          </a:p>
          <a:p>
            <a:r>
              <a:rPr lang="fr-CA" dirty="0" smtClean="0"/>
              <a:t>Le plein air est donc un théâtre, un contexte, avec lequel les possibilités d’apprentissage, de découverte, d’activité physique, de détente, d’échanges, d’estime de soi, de compétences, etc. sont favorisées. Comme d’autres contextes…</a:t>
            </a:r>
          </a:p>
          <a:p>
            <a:r>
              <a:rPr lang="fr-CA" dirty="0" smtClean="0"/>
              <a:t>  se déroule donc dans les milieux de l’éducation (formel et informel), dans des camps, dans la rue, en montagnes ou au parc, en famille, en solo, entre amis,</a:t>
            </a:r>
          </a:p>
          <a:p>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5</a:t>
            </a:fld>
            <a:endParaRPr lang="fr-CA"/>
          </a:p>
        </p:txBody>
      </p:sp>
    </p:spTree>
    <p:extLst>
      <p:ext uri="{BB962C8B-B14F-4D97-AF65-F5344CB8AC3E}">
        <p14:creationId xmlns:p14="http://schemas.microsoft.com/office/powerpoint/2010/main" val="345946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i="0" u="none" strike="noStrike" kern="1200" baseline="0" dirty="0" smtClean="0">
                <a:solidFill>
                  <a:srgbClr val="FF0000"/>
                </a:solidFill>
                <a:latin typeface="+mn-lt"/>
                <a:ea typeface="+mn-ea"/>
                <a:cs typeface="+mn-cs"/>
              </a:rPr>
              <a:t>66% ont pratiquées une activité de plein air </a:t>
            </a:r>
          </a:p>
          <a:p>
            <a:r>
              <a:rPr lang="fr-CA" sz="1200" b="1" i="0" u="none" strike="noStrike" kern="1200" baseline="0" dirty="0" smtClean="0">
                <a:solidFill>
                  <a:srgbClr val="FF0000"/>
                </a:solidFill>
                <a:latin typeface="+mn-lt"/>
                <a:ea typeface="+mn-ea"/>
                <a:cs typeface="+mn-cs"/>
              </a:rPr>
              <a:t>Sans compter les activités EN plein air …! </a:t>
            </a:r>
          </a:p>
          <a:p>
            <a:endParaRPr lang="fr-CA" sz="1200" b="1" i="0" u="none" strike="noStrike" kern="1200" baseline="0" dirty="0" smtClean="0">
              <a:solidFill>
                <a:srgbClr val="FF0000"/>
              </a:solidFill>
              <a:latin typeface="+mn-lt"/>
              <a:ea typeface="+mn-ea"/>
              <a:cs typeface="+mn-cs"/>
            </a:endParaRPr>
          </a:p>
          <a:p>
            <a:r>
              <a:rPr lang="fr-CA" sz="1200" b="1" i="0" u="none" strike="noStrike" kern="1200" baseline="0" dirty="0" smtClean="0">
                <a:solidFill>
                  <a:srgbClr val="FF0000"/>
                </a:solidFill>
                <a:latin typeface="+mn-lt"/>
                <a:ea typeface="+mn-ea"/>
                <a:cs typeface="+mn-cs"/>
              </a:rPr>
              <a:t>C’est tout dire de la popularité du dehors, de l’extérieur, de la connexion avec la nature dont nous avons tant besoin ! </a:t>
            </a:r>
          </a:p>
          <a:p>
            <a:endParaRPr lang="fr-CA" sz="1200" b="0" i="0" u="none" strike="noStrike" kern="1200" baseline="0" dirty="0" smtClean="0">
              <a:solidFill>
                <a:schemeClr val="tx1"/>
              </a:solidFill>
              <a:latin typeface="+mn-lt"/>
              <a:ea typeface="+mn-ea"/>
              <a:cs typeface="+mn-cs"/>
            </a:endParaRPr>
          </a:p>
          <a:p>
            <a:r>
              <a:rPr lang="fr-CA" sz="1200" b="0" i="0" u="none" strike="noStrike" kern="1200" baseline="0" dirty="0" smtClean="0">
                <a:solidFill>
                  <a:schemeClr val="tx1"/>
                </a:solidFill>
                <a:latin typeface="+mn-lt"/>
                <a:ea typeface="+mn-ea"/>
                <a:cs typeface="+mn-cs"/>
              </a:rPr>
              <a:t>Il serait pertinent de mettre de l’avant le bien-être et la santé lorsqu’il y a mention d’activités de plein air. L’adoption de saines habitudes de vie oriente les vacances vers le mieux-être plutôt que l’épuisement. Les offres jumelant des activités générant de l’adrénaline et de la tranquillité se multiplient. </a:t>
            </a:r>
          </a:p>
          <a:p>
            <a:endParaRPr lang="fr-CA" sz="1200" b="0" i="0" u="none" strike="noStrike" kern="1200" baseline="0" dirty="0" smtClean="0">
              <a:solidFill>
                <a:schemeClr val="tx1"/>
              </a:solidFill>
              <a:latin typeface="+mn-lt"/>
              <a:ea typeface="+mn-ea"/>
              <a:cs typeface="+mn-cs"/>
            </a:endParaRPr>
          </a:p>
          <a:p>
            <a:r>
              <a:rPr lang="fr-CA" sz="1200" b="0" i="0" u="none" strike="noStrike" kern="1200" baseline="0" dirty="0" smtClean="0">
                <a:solidFill>
                  <a:schemeClr val="tx1"/>
                </a:solidFill>
                <a:latin typeface="+mn-lt"/>
                <a:ea typeface="+mn-ea"/>
                <a:cs typeface="+mn-cs"/>
              </a:rPr>
              <a:t>Source: Réseau de veille en tourisme (septembre 2016). « Le tourisme de bien-être en 7 tendances ». En ligne. </a:t>
            </a:r>
          </a:p>
          <a:p>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6</a:t>
            </a:fld>
            <a:endParaRPr lang="fr-CA"/>
          </a:p>
        </p:txBody>
      </p:sp>
    </p:spTree>
    <p:extLst>
      <p:ext uri="{BB962C8B-B14F-4D97-AF65-F5344CB8AC3E}">
        <p14:creationId xmlns:p14="http://schemas.microsoft.com/office/powerpoint/2010/main" val="232571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smtClean="0"/>
              <a:t>Poser la Question : Pour qui donc le travailleur en loisir travaille – t’il ? </a:t>
            </a:r>
          </a:p>
          <a:p>
            <a:endParaRPr lang="fr-CA" dirty="0" smtClean="0"/>
          </a:p>
          <a:p>
            <a:r>
              <a:rPr lang="fr-CA" dirty="0" smtClean="0"/>
              <a:t>Motivations : Pratique sociale, les paysages et le dépassement de soi</a:t>
            </a:r>
            <a:r>
              <a:rPr lang="fr-CA" baseline="0" dirty="0" smtClean="0"/>
              <a:t>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7</a:t>
            </a:fld>
            <a:endParaRPr lang="fr-CA"/>
          </a:p>
        </p:txBody>
      </p:sp>
    </p:spTree>
    <p:extLst>
      <p:ext uri="{BB962C8B-B14F-4D97-AF65-F5344CB8AC3E}">
        <p14:creationId xmlns:p14="http://schemas.microsoft.com/office/powerpoint/2010/main" val="263928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Importance de se synchroniser</a:t>
            </a:r>
            <a:r>
              <a:rPr lang="fr-CA" baseline="0" dirty="0" smtClean="0"/>
              <a:t> et d’appliquer aux programmes selon la catégorie de nos projets ! </a:t>
            </a:r>
          </a:p>
          <a:p>
            <a:r>
              <a:rPr lang="fr-CA" baseline="0" dirty="0" smtClean="0"/>
              <a:t>S’allier au plan développement est une excellente façon d’éviter les culs-de-sac financier…! </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12</a:t>
            </a:fld>
            <a:endParaRPr lang="fr-CA"/>
          </a:p>
        </p:txBody>
      </p:sp>
    </p:spTree>
    <p:extLst>
      <p:ext uri="{BB962C8B-B14F-4D97-AF65-F5344CB8AC3E}">
        <p14:creationId xmlns:p14="http://schemas.microsoft.com/office/powerpoint/2010/main" val="242464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Toutes les régions</a:t>
            </a:r>
            <a:r>
              <a:rPr lang="fr-CA" baseline="0" dirty="0" smtClean="0"/>
              <a:t> administratives du Québec mène à leur façon cette démarche vers un plan d’action régional en plein air</a:t>
            </a:r>
          </a:p>
          <a:p>
            <a:r>
              <a:rPr lang="fr-CA" sz="1200" b="1" dirty="0" smtClean="0"/>
              <a:t>Milieu(x)</a:t>
            </a:r>
            <a:r>
              <a:rPr lang="fr-CA" sz="1200" dirty="0" smtClean="0"/>
              <a:t>: Tous les milieux (associatifs, privés, institutionnels)</a:t>
            </a:r>
          </a:p>
          <a:p>
            <a:r>
              <a:rPr lang="fr-CA" sz="1200" b="1" dirty="0" smtClean="0"/>
              <a:t>Approche</a:t>
            </a:r>
            <a:r>
              <a:rPr lang="fr-CA" sz="1200" dirty="0" smtClean="0"/>
              <a:t>: Concertation</a:t>
            </a:r>
            <a:endParaRPr lang="fr-CA" sz="1200" b="1" dirty="0" smtClean="0"/>
          </a:p>
          <a:p>
            <a:r>
              <a:rPr lang="fr-CA" sz="1200" b="1" dirty="0" smtClean="0"/>
              <a:t>Vision territoriale </a:t>
            </a:r>
            <a:r>
              <a:rPr lang="fr-CA" sz="1200" dirty="0" smtClean="0"/>
              <a:t>: Zones d’expériences   (Montagnes, Piedmont, Plaine, Grande-Côte/Les Moulins)</a:t>
            </a:r>
          </a:p>
          <a:p>
            <a:endParaRPr lang="fr-CA" baseline="0" dirty="0" smtClean="0"/>
          </a:p>
          <a:p>
            <a:r>
              <a:rPr lang="fr-CA" baseline="0" dirty="0" smtClean="0"/>
              <a:t>Montagne : Joé Deslauriers et David Lapointe </a:t>
            </a:r>
          </a:p>
          <a:p>
            <a:r>
              <a:rPr lang="fr-CA" baseline="0" dirty="0" err="1" smtClean="0"/>
              <a:t>Piemont</a:t>
            </a:r>
            <a:r>
              <a:rPr lang="fr-CA" baseline="0" dirty="0" smtClean="0"/>
              <a:t> Plaine : Alain Bellemare et Elyse Bellerose </a:t>
            </a:r>
          </a:p>
          <a:p>
            <a:r>
              <a:rPr lang="fr-CA" baseline="0" dirty="0" smtClean="0"/>
              <a:t>Grande Cote et les  Moulins : Normand Grenier et Isabelle Roy et Nathalie Des Alliers</a:t>
            </a:r>
            <a:endParaRPr lang="fr-CA" dirty="0"/>
          </a:p>
        </p:txBody>
      </p:sp>
      <p:sp>
        <p:nvSpPr>
          <p:cNvPr id="4" name="Espace réservé du numéro de diapositive 3"/>
          <p:cNvSpPr>
            <a:spLocks noGrp="1"/>
          </p:cNvSpPr>
          <p:nvPr>
            <p:ph type="sldNum" sz="quarter" idx="10"/>
          </p:nvPr>
        </p:nvSpPr>
        <p:spPr/>
        <p:txBody>
          <a:bodyPr/>
          <a:lstStyle/>
          <a:p>
            <a:fld id="{9D4CB3ED-E6F6-42D5-AC3F-C1FD04808C1A}" type="slidenum">
              <a:rPr lang="fr-CA" smtClean="0"/>
              <a:t>15</a:t>
            </a:fld>
            <a:endParaRPr lang="fr-CA"/>
          </a:p>
        </p:txBody>
      </p:sp>
    </p:spTree>
    <p:extLst>
      <p:ext uri="{BB962C8B-B14F-4D97-AF65-F5344CB8AC3E}">
        <p14:creationId xmlns:p14="http://schemas.microsoft.com/office/powerpoint/2010/main" val="293268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491C201-991F-40E2-8CD9-7F28B4B9D8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 xmlns:a16="http://schemas.microsoft.com/office/drawing/2014/main" id="{7A8520FA-7E81-40A8-8CC5-6FCF10A71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 xmlns:a16="http://schemas.microsoft.com/office/drawing/2014/main" id="{816935A7-6772-4236-8D07-0DC69950C7DA}"/>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5" name="Espace réservé du pied de page 4">
            <a:extLst>
              <a:ext uri="{FF2B5EF4-FFF2-40B4-BE49-F238E27FC236}">
                <a16:creationId xmlns="" xmlns:a16="http://schemas.microsoft.com/office/drawing/2014/main" id="{1F59E318-9A9A-4C91-84BC-334A82C781D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E8C746C6-0406-4957-BBFF-59F0E1CD118C}"/>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55259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FBFA454-F42C-4F70-9E81-5C4BA611305F}"/>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 xmlns:a16="http://schemas.microsoft.com/office/drawing/2014/main" id="{84A5F665-108B-4036-A6E8-8E572B1F822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7FE223AA-8BD1-455E-84FB-8BDCF2456380}"/>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5" name="Espace réservé du pied de page 4">
            <a:extLst>
              <a:ext uri="{FF2B5EF4-FFF2-40B4-BE49-F238E27FC236}">
                <a16:creationId xmlns="" xmlns:a16="http://schemas.microsoft.com/office/drawing/2014/main" id="{F86887EF-D622-47CE-A279-8D7E1D0C9E1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5E555FFB-AE99-4E82-967B-CBBAF45A1A96}"/>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107432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01C70098-0C2A-48E5-AA35-F8EC44D90D4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 xmlns:a16="http://schemas.microsoft.com/office/drawing/2014/main" id="{F4A1F0A1-D91B-4172-A57F-97F04B54097F}"/>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D2772772-B22B-4604-8EDB-FB7D40C98A3B}"/>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5" name="Espace réservé du pied de page 4">
            <a:extLst>
              <a:ext uri="{FF2B5EF4-FFF2-40B4-BE49-F238E27FC236}">
                <a16:creationId xmlns="" xmlns:a16="http://schemas.microsoft.com/office/drawing/2014/main" id="{AEA58B73-C05B-4EA2-86C3-0E61B238032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FCF2B4A0-62D1-474E-9D01-C663F18A487D}"/>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342518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1B1BC95-604A-44E6-9740-B6241C2F054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971596A5-4A99-4E8C-AAE0-96A2B2B38CD2}"/>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B41A6BD0-A94B-44C9-8381-F3BFA625C7EA}"/>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5" name="Espace réservé du pied de page 4">
            <a:extLst>
              <a:ext uri="{FF2B5EF4-FFF2-40B4-BE49-F238E27FC236}">
                <a16:creationId xmlns="" xmlns:a16="http://schemas.microsoft.com/office/drawing/2014/main" id="{EC7A115D-25EB-4145-99A2-EDEA9610AB2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66F46DCB-380E-49B4-8733-BBECC74B0051}"/>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37659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6B26DE4-18A4-4375-8541-37F9FA0BDBA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 xmlns:a16="http://schemas.microsoft.com/office/drawing/2014/main" id="{F2026643-5116-4D7F-8F22-D9C42B174F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 xmlns:a16="http://schemas.microsoft.com/office/drawing/2014/main" id="{B2883EE5-F424-4B76-884D-97B201D26D7C}"/>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5" name="Espace réservé du pied de page 4">
            <a:extLst>
              <a:ext uri="{FF2B5EF4-FFF2-40B4-BE49-F238E27FC236}">
                <a16:creationId xmlns="" xmlns:a16="http://schemas.microsoft.com/office/drawing/2014/main" id="{59B9A6EE-A1D8-4543-91A9-637B2CCF6BA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 xmlns:a16="http://schemas.microsoft.com/office/drawing/2014/main" id="{68E333AA-7B86-4F4C-B9E7-37EC80567058}"/>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249014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DA4414A-CEEF-41C7-8C09-2301D6452EA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2EE4E21C-5C5A-428F-A423-6342B7484960}"/>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 xmlns:a16="http://schemas.microsoft.com/office/drawing/2014/main" id="{A44E635A-AF00-433C-B75A-029BC455E570}"/>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 xmlns:a16="http://schemas.microsoft.com/office/drawing/2014/main" id="{25A5C204-DAC6-402E-9B78-54D734F01C8B}"/>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6" name="Espace réservé du pied de page 5">
            <a:extLst>
              <a:ext uri="{FF2B5EF4-FFF2-40B4-BE49-F238E27FC236}">
                <a16:creationId xmlns="" xmlns:a16="http://schemas.microsoft.com/office/drawing/2014/main" id="{9DA7D8E7-587C-44BD-A890-722F9A76C00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 xmlns:a16="http://schemas.microsoft.com/office/drawing/2014/main" id="{751FDA20-F002-40E3-A285-C48ADFE56C11}"/>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166378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67E0C56-69A3-47FC-A7BE-AA64EE12EF68}"/>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 xmlns:a16="http://schemas.microsoft.com/office/drawing/2014/main" id="{23425556-06E4-4AD9-A6DD-A149169D9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 xmlns:a16="http://schemas.microsoft.com/office/drawing/2014/main" id="{8450CD1F-A96D-4A31-9E06-A8CC77E9CD5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 xmlns:a16="http://schemas.microsoft.com/office/drawing/2014/main" id="{6C7F6837-238E-4694-B930-C5A16BBE86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 xmlns:a16="http://schemas.microsoft.com/office/drawing/2014/main" id="{E4B2C633-CE1D-4904-B072-E65FB1DB028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 xmlns:a16="http://schemas.microsoft.com/office/drawing/2014/main" id="{E125E4F8-483C-437C-8A94-D964B90F0CB4}"/>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8" name="Espace réservé du pied de page 7">
            <a:extLst>
              <a:ext uri="{FF2B5EF4-FFF2-40B4-BE49-F238E27FC236}">
                <a16:creationId xmlns="" xmlns:a16="http://schemas.microsoft.com/office/drawing/2014/main" id="{A2CFFB74-E5BB-4D17-AF0E-677B8BF3AB13}"/>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 xmlns:a16="http://schemas.microsoft.com/office/drawing/2014/main" id="{D4C50CEB-074F-466C-8FD0-2D9CBF523A64}"/>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106179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B8621CA-131A-4493-9AE7-C5B645BB1531}"/>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 xmlns:a16="http://schemas.microsoft.com/office/drawing/2014/main" id="{EDF4ADD0-45C2-4E3E-9BAA-3B215E92AE85}"/>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4" name="Espace réservé du pied de page 3">
            <a:extLst>
              <a:ext uri="{FF2B5EF4-FFF2-40B4-BE49-F238E27FC236}">
                <a16:creationId xmlns="" xmlns:a16="http://schemas.microsoft.com/office/drawing/2014/main" id="{EF7A56D4-4C45-4AE2-82FA-797C8DE89616}"/>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 xmlns:a16="http://schemas.microsoft.com/office/drawing/2014/main" id="{EF888E6F-27DE-4A2D-8529-2C2C92840D4D}"/>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176873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EA7AAAC6-84D7-45C7-BB1B-C9AB934B3A9A}"/>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3" name="Espace réservé du pied de page 2">
            <a:extLst>
              <a:ext uri="{FF2B5EF4-FFF2-40B4-BE49-F238E27FC236}">
                <a16:creationId xmlns="" xmlns:a16="http://schemas.microsoft.com/office/drawing/2014/main" id="{2D6C6598-D7E7-44B2-AA32-AC2570AD0C02}"/>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 xmlns:a16="http://schemas.microsoft.com/office/drawing/2014/main" id="{AF570A70-C3BF-4A5A-9797-FFE48A6A9A31}"/>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93044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3FF6005-71B2-41E6-A38E-A06F6BABD33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 xmlns:a16="http://schemas.microsoft.com/office/drawing/2014/main" id="{404CA527-56AB-42E7-9C39-0C134BB90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 xmlns:a16="http://schemas.microsoft.com/office/drawing/2014/main" id="{6422F07E-CFF6-4CD7-B259-36088BDB7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3885498D-B593-4D13-89EA-B421A3002FA6}"/>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6" name="Espace réservé du pied de page 5">
            <a:extLst>
              <a:ext uri="{FF2B5EF4-FFF2-40B4-BE49-F238E27FC236}">
                <a16:creationId xmlns="" xmlns:a16="http://schemas.microsoft.com/office/drawing/2014/main" id="{510C2180-2429-4A9B-B6C5-D28D90A4F63A}"/>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 xmlns:a16="http://schemas.microsoft.com/office/drawing/2014/main" id="{8DDBB6F4-6744-488F-B7B9-15BDA1244995}"/>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103401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4471295-776F-4DC8-987B-70CD080189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 xmlns:a16="http://schemas.microsoft.com/office/drawing/2014/main" id="{00FE1069-4E19-413C-A025-722A45091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 xmlns:a16="http://schemas.microsoft.com/office/drawing/2014/main" id="{F2B086A6-C4D9-483A-8B57-80E908D6B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 xmlns:a16="http://schemas.microsoft.com/office/drawing/2014/main" id="{BEC0748C-2230-48D2-A736-4D0621492079}"/>
              </a:ext>
            </a:extLst>
          </p:cNvPr>
          <p:cNvSpPr>
            <a:spLocks noGrp="1"/>
          </p:cNvSpPr>
          <p:nvPr>
            <p:ph type="dt" sz="half" idx="10"/>
          </p:nvPr>
        </p:nvSpPr>
        <p:spPr/>
        <p:txBody>
          <a:bodyPr/>
          <a:lstStyle/>
          <a:p>
            <a:fld id="{619C1070-244D-4279-95C7-006E6602E0F2}" type="datetimeFigureOut">
              <a:rPr lang="fr-CA" smtClean="0"/>
              <a:t>2019-01-21</a:t>
            </a:fld>
            <a:endParaRPr lang="fr-CA"/>
          </a:p>
        </p:txBody>
      </p:sp>
      <p:sp>
        <p:nvSpPr>
          <p:cNvPr id="6" name="Espace réservé du pied de page 5">
            <a:extLst>
              <a:ext uri="{FF2B5EF4-FFF2-40B4-BE49-F238E27FC236}">
                <a16:creationId xmlns="" xmlns:a16="http://schemas.microsoft.com/office/drawing/2014/main" id="{E14922AA-EC12-439E-9A36-D94F126C91A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 xmlns:a16="http://schemas.microsoft.com/office/drawing/2014/main" id="{3C506465-6E18-45E9-887D-E253E044B332}"/>
              </a:ext>
            </a:extLst>
          </p:cNvPr>
          <p:cNvSpPr>
            <a:spLocks noGrp="1"/>
          </p:cNvSpPr>
          <p:nvPr>
            <p:ph type="sldNum" sz="quarter" idx="12"/>
          </p:nvPr>
        </p:nvSpPr>
        <p:spPr/>
        <p:txBody>
          <a:bodyPr/>
          <a:lstStyle/>
          <a:p>
            <a:fld id="{E51DA5E1-9CFB-41B5-89D1-14657C4AA132}" type="slidenum">
              <a:rPr lang="fr-CA" smtClean="0"/>
              <a:t>‹N°›</a:t>
            </a:fld>
            <a:endParaRPr lang="fr-CA"/>
          </a:p>
        </p:txBody>
      </p:sp>
    </p:spTree>
    <p:extLst>
      <p:ext uri="{BB962C8B-B14F-4D97-AF65-F5344CB8AC3E}">
        <p14:creationId xmlns:p14="http://schemas.microsoft.com/office/powerpoint/2010/main" val="98084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67C15129-E6ED-4EC3-9668-536582A6B1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 xmlns:a16="http://schemas.microsoft.com/office/drawing/2014/main" id="{F8DFE551-80DC-4BF5-8EB2-80BF7A6A6A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 xmlns:a16="http://schemas.microsoft.com/office/drawing/2014/main" id="{A1DA85CD-8B74-4824-B3A7-E2F4EA945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C1070-244D-4279-95C7-006E6602E0F2}" type="datetimeFigureOut">
              <a:rPr lang="fr-CA" smtClean="0"/>
              <a:t>2019-01-21</a:t>
            </a:fld>
            <a:endParaRPr lang="fr-CA"/>
          </a:p>
        </p:txBody>
      </p:sp>
      <p:sp>
        <p:nvSpPr>
          <p:cNvPr id="5" name="Espace réservé du pied de page 4">
            <a:extLst>
              <a:ext uri="{FF2B5EF4-FFF2-40B4-BE49-F238E27FC236}">
                <a16:creationId xmlns="" xmlns:a16="http://schemas.microsoft.com/office/drawing/2014/main" id="{C8AEDFAB-7EEF-4D8C-8E0A-6FC88B121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 xmlns:a16="http://schemas.microsoft.com/office/drawing/2014/main" id="{5E075984-734A-46EA-9626-EBD22EB3E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DA5E1-9CFB-41B5-89D1-14657C4AA132}" type="slidenum">
              <a:rPr lang="fr-CA" smtClean="0"/>
              <a:t>‹N°›</a:t>
            </a:fld>
            <a:endParaRPr lang="fr-CA"/>
          </a:p>
        </p:txBody>
      </p:sp>
    </p:spTree>
    <p:extLst>
      <p:ext uri="{BB962C8B-B14F-4D97-AF65-F5344CB8AC3E}">
        <p14:creationId xmlns:p14="http://schemas.microsoft.com/office/powerpoint/2010/main" val="372195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lanaudiere.ca/fr/zone-membres/fdotl/" TargetMode="External"/><Relationship Id="rId3" Type="http://schemas.openxmlformats.org/officeDocument/2006/relationships/image" Target="../media/image1.jpg"/><Relationship Id="rId7" Type="http://schemas.openxmlformats.org/officeDocument/2006/relationships/hyperlink" Target="https://thegreattrail.ca/fr/" TargetMode="External"/><Relationship Id="rId12" Type="http://schemas.openxmlformats.org/officeDocument/2006/relationships/hyperlink" Target="https://www.routeverte.com/espace-gestionnaire/volet-administratif/aide-financie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education.gouv.qc.ca/organismes-a-but-non-lucratif/aide-financiere/fonds-pour-le-developpement-du-sport-et-de-lactivite-physique/installations-sportives-et-recreatives/" TargetMode="External"/><Relationship Id="rId11" Type="http://schemas.openxmlformats.org/officeDocument/2006/relationships/hyperlink" Target="http://cmm.qc.ca/champs-intervention/environnement/dossiers-en-environnement/trame-verte-et-bleue-du-grand-montreal/" TargetMode="External"/><Relationship Id="rId5" Type="http://schemas.openxmlformats.org/officeDocument/2006/relationships/hyperlink" Target="http://www.education.gouv.qc.ca/municipalites/aide-financiere/programme-de-soutien-a-la-mise-a-niveau-et-a-lamelioration-des-sentiers-et-des-sites-de-pratique-dactivites-de-plein-air/?test=1" TargetMode="External"/><Relationship Id="rId10" Type="http://schemas.openxmlformats.org/officeDocument/2006/relationships/hyperlink" Target="https://www.mamot.gouv.qc.ca/developpement-territorial/programmes/fonds-de-developpement-des-territoires-fdt/" TargetMode="External"/><Relationship Id="rId4" Type="http://schemas.openxmlformats.org/officeDocument/2006/relationships/hyperlink" Target="http://www.education.gouv.qc.ca/fileadmin/site_web/documents/loisir-sport/Programme-PAFURS-17-21.pdf" TargetMode="External"/><Relationship Id="rId9" Type="http://schemas.openxmlformats.org/officeDocument/2006/relationships/hyperlink" Target="https://www.mamot.gouv.qc.ca/developpement-territorial/programmes/fonds-dappui-au-rayonnement-des-regions-farr/gestion-regionale-du-programm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saint-donat.ca/files/Final_charte_longue_pnh_web.pdf" TargetMode="External"/><Relationship Id="rId13" Type="http://schemas.openxmlformats.org/officeDocument/2006/relationships/hyperlink" Target="https://centdegres.ca/magazine/activite-physique/pourquoi-jeu-libr-lexterieur-pleine-nature-important-pour-les-enfants/" TargetMode="External"/><Relationship Id="rId3" Type="http://schemas.openxmlformats.org/officeDocument/2006/relationships/hyperlink" Target="http://www.education.gouv.qc.ca/municipalites/politique-de-lactivite-physique-du-sport-et-du-loisir/au-quebec-on-bouge/" TargetMode="External"/><Relationship Id="rId7" Type="http://schemas.openxmlformats.org/officeDocument/2006/relationships/hyperlink" Target="http://www.loisir-lanaudiere.qc.ca/plein-air/" TargetMode="External"/><Relationship Id="rId12" Type="http://schemas.openxmlformats.org/officeDocument/2006/relationships/hyperlink" Target="https://tmvpa.com/developpement-promotion-plein-air" TargetMode="External"/><Relationship Id="rId2" Type="http://schemas.openxmlformats.org/officeDocument/2006/relationships/image" Target="../media/image1.jpg"/><Relationship Id="rId16" Type="http://schemas.openxmlformats.org/officeDocument/2006/relationships/hyperlink" Target="https://docplayer.fr/110307013-Presentation-des-resultats-de-l-etude-sur-le-plein-air-accessible.html" TargetMode="External"/><Relationship Id="rId1" Type="http://schemas.openxmlformats.org/officeDocument/2006/relationships/slideLayout" Target="../slideLayouts/slideLayout2.xml"/><Relationship Id="rId6" Type="http://schemas.openxmlformats.org/officeDocument/2006/relationships/hyperlink" Target="https://urls-ca.qc.ca/wp-content/uploads/2018/07/Au_Quebec__on_bouge_en_plein_air_.pdf" TargetMode="External"/><Relationship Id="rId11" Type="http://schemas.openxmlformats.org/officeDocument/2006/relationships/hyperlink" Target="https://oraprdnt.uqtr.uquebec.ca/pls/public/docs/FWG/GSC/Publication/170/377/1765/1/243451/5/O0000659325_Bulletin_Plein_air_VF___29_sept_2018.pdf" TargetMode="External"/><Relationship Id="rId5" Type="http://schemas.openxmlformats.org/officeDocument/2006/relationships/hyperlink" Target="https://chairedetourisme.uqam.ca/upload/files/%C3%89tude_Plein_air_rapport_final.pdf" TargetMode="External"/><Relationship Id="rId15" Type="http://schemas.openxmlformats.org/officeDocument/2006/relationships/hyperlink" Target="http://bel.uqtr.ca/3340/" TargetMode="External"/><Relationship Id="rId10" Type="http://schemas.openxmlformats.org/officeDocument/2006/relationships/hyperlink" Target="https://drive.google.com/drive/u/0/folders/1UGrqGh0-amlM5fN6Ep0i1JFqiEaqH8x0" TargetMode="External"/><Relationship Id="rId4" Type="http://schemas.openxmlformats.org/officeDocument/2006/relationships/hyperlink" Target="https://drive.google.com/drive/u/0/folders/1eanET95xKinm9df0x6Ozhqs4GHQtMyhH" TargetMode="External"/><Relationship Id="rId9" Type="http://schemas.openxmlformats.org/officeDocument/2006/relationships/hyperlink" Target="https://www.altergo.ca/fr/nouvelles/nouvelles-daltergo/le-plein-air-accessible-des-outils-pour-y-arriver" TargetMode="External"/><Relationship Id="rId14" Type="http://schemas.openxmlformats.org/officeDocument/2006/relationships/hyperlink" Target="https://naitreetgrandir.com/fr/nouvelles/2017/07/17/20170717-pourquoi-jeu-libre-exterieur-important-enfants/"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hyperlink" Target="http://www.loisir-lanaudiere.qc.ca/wp-content/uploads/2018/11/Plan-de-d%C3%A9veloppement-lanaudois-en-plein-air.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loisir-lanaudiere.qc.ca/wp-content/uploads/2018/09/Rapport-d%C3%A9v%C3%A9nement-Le-forum-lanaudois-en-plein-air.pdf" TargetMode="External"/><Relationship Id="rId5" Type="http://schemas.openxmlformats.org/officeDocument/2006/relationships/hyperlink" Target="http://www.loisir-lanaudiere.qc.ca/wp-content/uploads/2018/09/RapportEnqu%C3%AAteFinal..pdf" TargetMode="External"/><Relationship Id="rId4" Type="http://schemas.openxmlformats.org/officeDocument/2006/relationships/hyperlink" Target="http://www.loisir-lanaudiere.qc.ca/plein-ai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apresse.ca/vivre/sante/201901/16/01-5211270-val-dor-fou-de-lhiver-.ph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c.gc.ca/fr/inde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parq.ca/" TargetMode="External"/><Relationship Id="rId4" Type="http://schemas.openxmlformats.org/officeDocument/2006/relationships/hyperlink" Target="https://www.sepaq.com/home/index.dot?language_id=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83"/>
            <a:ext cx="12176142" cy="6849080"/>
          </a:xfrm>
          <a:prstGeom prst="rect">
            <a:avLst/>
          </a:prstGeom>
        </p:spPr>
      </p:pic>
      <p:sp>
        <p:nvSpPr>
          <p:cNvPr id="4" name="Espace réservé du pied de page 3"/>
          <p:cNvSpPr>
            <a:spLocks noGrp="1"/>
          </p:cNvSpPr>
          <p:nvPr>
            <p:ph type="ftr" sz="quarter" idx="11"/>
          </p:nvPr>
        </p:nvSpPr>
        <p:spPr>
          <a:xfrm>
            <a:off x="8058679" y="4461096"/>
            <a:ext cx="2930680" cy="687778"/>
          </a:xfrm>
        </p:spPr>
        <p:txBody>
          <a:bodyPr/>
          <a:lstStyle/>
          <a:p>
            <a:pPr algn="ctr"/>
            <a:r>
              <a:rPr lang="fr-CA" sz="1400" b="1" dirty="0" smtClean="0"/>
              <a:t>SAINT-CHARLES-BORROMÉE</a:t>
            </a:r>
          </a:p>
          <a:p>
            <a:pPr algn="ctr"/>
            <a:r>
              <a:rPr lang="fr-CA" sz="1400" dirty="0" smtClean="0"/>
              <a:t>       22 FÉVRIER 2019	</a:t>
            </a:r>
            <a:endParaRPr lang="en-US" sz="1400" dirty="0"/>
          </a:p>
        </p:txBody>
      </p:sp>
      <p:sp>
        <p:nvSpPr>
          <p:cNvPr id="6" name="Titre 1"/>
          <p:cNvSpPr txBox="1">
            <a:spLocks/>
          </p:cNvSpPr>
          <p:nvPr/>
        </p:nvSpPr>
        <p:spPr>
          <a:xfrm>
            <a:off x="7083762" y="258732"/>
            <a:ext cx="4711792" cy="4231538"/>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r-CA" sz="4800" dirty="0" smtClean="0"/>
              <a:t>Table Régionale du Loisir municipal de Lanaudière</a:t>
            </a:r>
            <a:br>
              <a:rPr lang="fr-CA" sz="4800" dirty="0" smtClean="0"/>
            </a:br>
            <a:endParaRPr lang="fr-CA" sz="4800" dirty="0" smtClean="0"/>
          </a:p>
          <a:p>
            <a:pPr algn="ctr"/>
            <a:r>
              <a:rPr lang="fr-CA" sz="4800" b="1" dirty="0" smtClean="0"/>
              <a:t>|</a:t>
            </a:r>
          </a:p>
          <a:p>
            <a:pPr algn="ctr"/>
            <a:r>
              <a:rPr lang="fr-CA" sz="4800" dirty="0" smtClean="0"/>
              <a:t/>
            </a:r>
            <a:br>
              <a:rPr lang="fr-CA" sz="4800" dirty="0" smtClean="0"/>
            </a:br>
            <a:r>
              <a:rPr lang="fr-CA" sz="4800" b="1" dirty="0" smtClean="0"/>
              <a:t>Le plein air ET LE LOISIR MUNICIPAL</a:t>
            </a:r>
          </a:p>
          <a:p>
            <a:pPr algn="ctr"/>
            <a:r>
              <a:rPr lang="fr-CA" sz="4800" b="1" dirty="0" smtClean="0"/>
              <a:t/>
            </a:r>
            <a:br>
              <a:rPr lang="fr-CA" sz="4800" b="1" dirty="0" smtClean="0"/>
            </a:br>
            <a:r>
              <a:rPr lang="fr-CA" sz="4800" b="1" dirty="0" smtClean="0"/>
              <a:t>1</a:t>
            </a:r>
            <a:r>
              <a:rPr lang="fr-CA" sz="4800" b="1" baseline="30000" dirty="0" smtClean="0"/>
              <a:t>er</a:t>
            </a:r>
            <a:r>
              <a:rPr lang="fr-CA" sz="4800" b="1" dirty="0" smtClean="0"/>
              <a:t> Remue-</a:t>
            </a:r>
            <a:r>
              <a:rPr lang="fr-CA" sz="4800" b="1" i="1" dirty="0" smtClean="0"/>
              <a:t>Méninge</a:t>
            </a:r>
            <a:endParaRPr lang="fr-CA" sz="4800" i="1" dirty="0"/>
          </a:p>
        </p:txBody>
      </p: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9240" y="5786084"/>
            <a:ext cx="1073153" cy="831040"/>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0813" y="0"/>
            <a:ext cx="9132709" cy="6849532"/>
          </a:xfrm>
          <a:prstGeom prst="rect">
            <a:avLst/>
          </a:prstGeom>
        </p:spPr>
      </p:pic>
    </p:spTree>
    <p:extLst>
      <p:ext uri="{BB962C8B-B14F-4D97-AF65-F5344CB8AC3E}">
        <p14:creationId xmlns:p14="http://schemas.microsoft.com/office/powerpoint/2010/main" val="1559204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6142" cy="6849080"/>
          </a:xfrm>
          <a:prstGeom prst="rect">
            <a:avLst/>
          </a:prstGeom>
        </p:spPr>
      </p:pic>
      <p:sp>
        <p:nvSpPr>
          <p:cNvPr id="2" name="Titre 1"/>
          <p:cNvSpPr>
            <a:spLocks noGrp="1"/>
          </p:cNvSpPr>
          <p:nvPr>
            <p:ph type="title"/>
          </p:nvPr>
        </p:nvSpPr>
        <p:spPr>
          <a:xfrm>
            <a:off x="1436716" y="355486"/>
            <a:ext cx="10515600" cy="1325563"/>
          </a:xfrm>
        </p:spPr>
        <p:txBody>
          <a:bodyPr/>
          <a:lstStyle/>
          <a:p>
            <a:r>
              <a:rPr lang="fr-CA" b="1" dirty="0" smtClean="0"/>
              <a:t>Principaux </a:t>
            </a:r>
            <a:r>
              <a:rPr lang="fr-CA" b="1" dirty="0"/>
              <a:t>é</a:t>
            </a:r>
            <a:r>
              <a:rPr lang="fr-CA" b="1" dirty="0" smtClean="0"/>
              <a:t>vénements</a:t>
            </a:r>
            <a:endParaRPr lang="fr-CA" b="1" dirty="0"/>
          </a:p>
        </p:txBody>
      </p:sp>
      <p:sp>
        <p:nvSpPr>
          <p:cNvPr id="3" name="Espace réservé du contenu 2"/>
          <p:cNvSpPr>
            <a:spLocks noGrp="1"/>
          </p:cNvSpPr>
          <p:nvPr>
            <p:ph idx="1"/>
          </p:nvPr>
        </p:nvSpPr>
        <p:spPr>
          <a:xfrm>
            <a:off x="838200" y="1426614"/>
            <a:ext cx="10515600" cy="4351338"/>
          </a:xfrm>
        </p:spPr>
        <p:txBody>
          <a:bodyPr/>
          <a:lstStyle/>
          <a:p>
            <a:r>
              <a:rPr lang="fr-CA" dirty="0" smtClean="0"/>
              <a:t>Forum plein air – Regroupement des URLS </a:t>
            </a:r>
          </a:p>
          <a:p>
            <a:r>
              <a:rPr lang="fr-CA" dirty="0" smtClean="0"/>
              <a:t>Colloque plein air – Fédération des Éducateurs Physiques (FÉÉPEQ)</a:t>
            </a:r>
          </a:p>
          <a:p>
            <a:r>
              <a:rPr lang="fr-CA" dirty="0" smtClean="0"/>
              <a:t>Congrès en tourisme d’aventure – Aventure Écotourisme Québec </a:t>
            </a:r>
          </a:p>
          <a:p>
            <a:r>
              <a:rPr lang="fr-CA" dirty="0" smtClean="0"/>
              <a:t>Congrès des Parcs Régionaux du Québec – Aventure Écotourisme Québec (PARQ)</a:t>
            </a:r>
          </a:p>
          <a:p>
            <a:r>
              <a:rPr lang="fr-CA" dirty="0" smtClean="0"/>
              <a:t>Salon du plein air et de l’aventure (Place Bonaventure)</a:t>
            </a:r>
          </a:p>
          <a:p>
            <a:r>
              <a:rPr lang="fr-CA" dirty="0" smtClean="0"/>
              <a:t>Journée d’hiver SEPAQ </a:t>
            </a:r>
          </a:p>
          <a:p>
            <a:r>
              <a:rPr lang="fr-CA" dirty="0" smtClean="0"/>
              <a:t>Festivals, compétitions (GPAT, Saint-Donat, </a:t>
            </a:r>
            <a:r>
              <a:rPr lang="fr-CA" dirty="0" err="1" smtClean="0"/>
              <a:t>Festi</a:t>
            </a:r>
            <a:r>
              <a:rPr lang="fr-CA" dirty="0" smtClean="0"/>
              <a:t>-Glace Joliette, Matha-Tuque, Cross-Country Saint-Zénon, etc. etc. !</a:t>
            </a:r>
          </a:p>
          <a:p>
            <a:endParaRPr lang="fr-CA" dirty="0" smtClean="0"/>
          </a:p>
          <a:p>
            <a:endParaRPr lang="fr-CA" dirty="0"/>
          </a:p>
        </p:txBody>
      </p:sp>
    </p:spTree>
    <p:extLst>
      <p:ext uri="{BB962C8B-B14F-4D97-AF65-F5344CB8AC3E}">
        <p14:creationId xmlns:p14="http://schemas.microsoft.com/office/powerpoint/2010/main" val="1850593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 y="0"/>
            <a:ext cx="12176142" cy="6849080"/>
          </a:xfrm>
          <a:prstGeom prst="rect">
            <a:avLst/>
          </a:prstGeom>
        </p:spPr>
      </p:pic>
      <p:sp>
        <p:nvSpPr>
          <p:cNvPr id="2" name="Titre 1"/>
          <p:cNvSpPr>
            <a:spLocks noGrp="1"/>
          </p:cNvSpPr>
          <p:nvPr>
            <p:ph type="title"/>
          </p:nvPr>
        </p:nvSpPr>
        <p:spPr>
          <a:xfrm>
            <a:off x="1432560" y="220852"/>
            <a:ext cx="10515600" cy="1325563"/>
          </a:xfrm>
        </p:spPr>
        <p:txBody>
          <a:bodyPr/>
          <a:lstStyle/>
          <a:p>
            <a:r>
              <a:rPr lang="fr-CA" b="1" dirty="0" smtClean="0"/>
              <a:t>Formations disponibles </a:t>
            </a:r>
            <a:endParaRPr lang="fr-CA" b="1" dirty="0"/>
          </a:p>
        </p:txBody>
      </p:sp>
      <p:sp>
        <p:nvSpPr>
          <p:cNvPr id="3" name="Espace réservé du contenu 2"/>
          <p:cNvSpPr>
            <a:spLocks noGrp="1"/>
          </p:cNvSpPr>
          <p:nvPr>
            <p:ph idx="1"/>
          </p:nvPr>
        </p:nvSpPr>
        <p:spPr>
          <a:xfrm>
            <a:off x="1432560" y="1401128"/>
            <a:ext cx="10515600" cy="4351338"/>
          </a:xfrm>
        </p:spPr>
        <p:txBody>
          <a:bodyPr>
            <a:normAutofit fontScale="92500"/>
          </a:bodyPr>
          <a:lstStyle/>
          <a:p>
            <a:r>
              <a:rPr lang="fr-CA" dirty="0" smtClean="0"/>
              <a:t>Compétences plein air (pour tous; selon les préalables) – LSL, entreprises, parcs, etc. </a:t>
            </a:r>
          </a:p>
          <a:p>
            <a:r>
              <a:rPr lang="fr-CA" dirty="0" smtClean="0"/>
              <a:t>Sauvetage et </a:t>
            </a:r>
            <a:r>
              <a:rPr lang="fr-CA" dirty="0" smtClean="0"/>
              <a:t>Premiers soins RCR/DEA </a:t>
            </a:r>
            <a:r>
              <a:rPr lang="fr-CA" dirty="0" smtClean="0"/>
              <a:t>– Milieux isolés</a:t>
            </a:r>
          </a:p>
          <a:p>
            <a:r>
              <a:rPr lang="fr-CA" dirty="0" smtClean="0"/>
              <a:t>Sans Traces – ‘’Certification</a:t>
            </a:r>
            <a:r>
              <a:rPr lang="fr-CA" dirty="0" smtClean="0"/>
              <a:t>’’ Ambassadeur ou site reconnu (Saint-Donat) ! </a:t>
            </a:r>
            <a:endParaRPr lang="fr-CA" dirty="0" smtClean="0"/>
          </a:p>
          <a:p>
            <a:r>
              <a:rPr lang="fr-CA" dirty="0" smtClean="0"/>
              <a:t>Aménagement de sentiers et sites de pratiques (Voir Fédérations de plein </a:t>
            </a:r>
            <a:r>
              <a:rPr lang="fr-CA" dirty="0" smtClean="0"/>
              <a:t>air (ex. aménagement sentiers Vélo de Montagne LSL), </a:t>
            </a:r>
            <a:r>
              <a:rPr lang="fr-CA" dirty="0" smtClean="0"/>
              <a:t>CFP des Moulins)</a:t>
            </a:r>
          </a:p>
          <a:p>
            <a:r>
              <a:rPr lang="fr-CA" dirty="0" smtClean="0"/>
              <a:t>UQÀM, UQC, UQTR, </a:t>
            </a:r>
            <a:r>
              <a:rPr lang="fr-CA" dirty="0" smtClean="0"/>
              <a:t>Cégeps (Formation des intervenants)</a:t>
            </a:r>
            <a:endParaRPr lang="fr-CA" dirty="0" smtClean="0"/>
          </a:p>
          <a:p>
            <a:r>
              <a:rPr lang="fr-CA" dirty="0" smtClean="0"/>
              <a:t>ETC… </a:t>
            </a:r>
            <a:endParaRPr lang="fr-CA" dirty="0"/>
          </a:p>
          <a:p>
            <a:r>
              <a:rPr lang="fr-CA" dirty="0" smtClean="0"/>
              <a:t>Autres </a:t>
            </a:r>
            <a:r>
              <a:rPr lang="fr-CA" dirty="0" smtClean="0"/>
              <a:t>idées ?! DAFA </a:t>
            </a:r>
            <a:r>
              <a:rPr lang="fr-CA" dirty="0" smtClean="0"/>
              <a:t>plein air…, Gestion des bénévoles en plein air ? </a:t>
            </a:r>
          </a:p>
          <a:p>
            <a:endParaRPr lang="fr-CA" dirty="0" smtClean="0"/>
          </a:p>
          <a:p>
            <a:endParaRPr lang="fr-CA" dirty="0" smtClean="0"/>
          </a:p>
          <a:p>
            <a:endParaRPr lang="fr-CA" dirty="0" smtClean="0"/>
          </a:p>
          <a:p>
            <a:endParaRPr lang="fr-CA" dirty="0" smtClean="0"/>
          </a:p>
          <a:p>
            <a:endParaRPr lang="fr-CA" dirty="0" smtClean="0"/>
          </a:p>
          <a:p>
            <a:endParaRPr lang="fr-CA" dirty="0"/>
          </a:p>
        </p:txBody>
      </p:sp>
    </p:spTree>
    <p:extLst>
      <p:ext uri="{BB962C8B-B14F-4D97-AF65-F5344CB8AC3E}">
        <p14:creationId xmlns:p14="http://schemas.microsoft.com/office/powerpoint/2010/main" val="450739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8" y="0"/>
            <a:ext cx="12176142" cy="6849080"/>
          </a:xfrm>
          <a:prstGeom prst="rect">
            <a:avLst/>
          </a:prstGeom>
        </p:spPr>
      </p:pic>
      <p:sp>
        <p:nvSpPr>
          <p:cNvPr id="2" name="Titre 1"/>
          <p:cNvSpPr>
            <a:spLocks noGrp="1"/>
          </p:cNvSpPr>
          <p:nvPr>
            <p:ph type="title"/>
          </p:nvPr>
        </p:nvSpPr>
        <p:spPr>
          <a:xfrm>
            <a:off x="1503218" y="256503"/>
            <a:ext cx="10515600" cy="897005"/>
          </a:xfrm>
        </p:spPr>
        <p:txBody>
          <a:bodyPr/>
          <a:lstStyle/>
          <a:p>
            <a:r>
              <a:rPr lang="fr-CA" b="1" dirty="0" smtClean="0"/>
              <a:t>Sources financements </a:t>
            </a:r>
            <a:endParaRPr lang="fr-CA" b="1" dirty="0"/>
          </a:p>
        </p:txBody>
      </p:sp>
      <p:sp>
        <p:nvSpPr>
          <p:cNvPr id="3" name="Espace réservé du contenu 2"/>
          <p:cNvSpPr>
            <a:spLocks noGrp="1"/>
          </p:cNvSpPr>
          <p:nvPr>
            <p:ph idx="1"/>
          </p:nvPr>
        </p:nvSpPr>
        <p:spPr>
          <a:xfrm>
            <a:off x="1303713" y="1248870"/>
            <a:ext cx="10515600" cy="5185181"/>
          </a:xfrm>
        </p:spPr>
        <p:txBody>
          <a:bodyPr>
            <a:normAutofit fontScale="55000" lnSpcReduction="20000"/>
          </a:bodyPr>
          <a:lstStyle/>
          <a:p>
            <a:r>
              <a:rPr lang="fr-CA" u="sng" dirty="0">
                <a:hlinkClick r:id="rId4"/>
              </a:rPr>
              <a:t>Soutien Financier du MÉES à Loisir et Sport Lanaudière</a:t>
            </a:r>
            <a:r>
              <a:rPr lang="fr-CA" dirty="0"/>
              <a:t> </a:t>
            </a:r>
            <a:endParaRPr lang="fr-CA" u="sng" dirty="0" smtClean="0">
              <a:hlinkClick r:id="rId5"/>
            </a:endParaRPr>
          </a:p>
          <a:p>
            <a:pPr lvl="0"/>
            <a:r>
              <a:rPr lang="fr-CA" u="sng" dirty="0" smtClean="0">
                <a:hlinkClick r:id="rId5"/>
              </a:rPr>
              <a:t>Programme </a:t>
            </a:r>
            <a:r>
              <a:rPr lang="fr-CA" u="sng" dirty="0">
                <a:hlinkClick r:id="rId5"/>
              </a:rPr>
              <a:t>de soutien à la mise à niveau et à l’amélioration des Sentiers et de Sites de pratiques d’activités de plein air 2018-2021</a:t>
            </a:r>
            <a:r>
              <a:rPr lang="fr-CA" dirty="0"/>
              <a:t> </a:t>
            </a:r>
            <a:endParaRPr lang="fr-CA" dirty="0" smtClean="0"/>
          </a:p>
          <a:p>
            <a:pPr lvl="0"/>
            <a:r>
              <a:rPr lang="fr-CA" dirty="0" smtClean="0">
                <a:hlinkClick r:id="rId6"/>
              </a:rPr>
              <a:t>Programme de soutien aux installations sportives et récréatives – Phase IV </a:t>
            </a:r>
            <a:endParaRPr lang="fr-CA" dirty="0"/>
          </a:p>
          <a:p>
            <a:pPr lvl="0"/>
            <a:r>
              <a:rPr lang="fr-CA" u="sng" dirty="0">
                <a:hlinkClick r:id="rId4"/>
              </a:rPr>
              <a:t>Programme des projets interrégionaux en plein air</a:t>
            </a:r>
            <a:r>
              <a:rPr lang="fr-CA" dirty="0"/>
              <a:t> – 70 000$ avec les Laurentides</a:t>
            </a:r>
          </a:p>
          <a:p>
            <a:pPr lvl="0"/>
            <a:r>
              <a:rPr lang="fr-CA" u="sng" dirty="0">
                <a:hlinkClick r:id="rId7"/>
              </a:rPr>
              <a:t>Fonds de développement pour le Sentier Transcanadien</a:t>
            </a:r>
            <a:endParaRPr lang="fr-CA" dirty="0"/>
          </a:p>
          <a:p>
            <a:pPr lvl="0"/>
            <a:r>
              <a:rPr lang="fr-CA" u="sng" dirty="0">
                <a:hlinkClick r:id="rId8"/>
              </a:rPr>
              <a:t>Fonds de développement de l’offre touristique de Lanaudière</a:t>
            </a:r>
            <a:endParaRPr lang="fr-CA" dirty="0"/>
          </a:p>
          <a:p>
            <a:pPr lvl="0"/>
            <a:r>
              <a:rPr lang="fr-CA" u="sng" dirty="0">
                <a:hlinkClick r:id="rId9"/>
              </a:rPr>
              <a:t>Fonds d’appui au rayonnement des régions</a:t>
            </a:r>
            <a:r>
              <a:rPr lang="fr-CA" dirty="0"/>
              <a:t> </a:t>
            </a:r>
          </a:p>
          <a:p>
            <a:pPr lvl="0"/>
            <a:r>
              <a:rPr lang="fr-CA" u="sng" dirty="0">
                <a:hlinkClick r:id="rId10"/>
              </a:rPr>
              <a:t>Fonds de développement du </a:t>
            </a:r>
            <a:r>
              <a:rPr lang="fr-CA" u="sng" dirty="0" smtClean="0">
                <a:hlinkClick r:id="rId10"/>
              </a:rPr>
              <a:t>Territoire</a:t>
            </a:r>
            <a:endParaRPr lang="fr-CA" u="sng" dirty="0" smtClean="0"/>
          </a:p>
          <a:p>
            <a:pPr lvl="0"/>
            <a:r>
              <a:rPr lang="fr-CA" u="sng" dirty="0" smtClean="0">
                <a:hlinkClick r:id="rId11"/>
              </a:rPr>
              <a:t>Fonds CMM – Bleue et Vert (Refonte) </a:t>
            </a:r>
            <a:endParaRPr lang="fr-CA" u="sng" dirty="0" smtClean="0"/>
          </a:p>
          <a:p>
            <a:pPr lvl="0"/>
            <a:r>
              <a:rPr lang="fr-CA" u="sng" dirty="0" smtClean="0">
                <a:hlinkClick r:id="rId12"/>
              </a:rPr>
              <a:t>Programme d’aide à l’entretien de la Route Verte </a:t>
            </a:r>
            <a:endParaRPr lang="fr-CA" u="sng" dirty="0" smtClean="0"/>
          </a:p>
          <a:p>
            <a:r>
              <a:rPr lang="fr-CA" dirty="0">
                <a:hlinkClick r:id="rId12"/>
              </a:rPr>
              <a:t>Programme d’aide financière au développement des transports actifs dans les périmètres </a:t>
            </a:r>
            <a:r>
              <a:rPr lang="fr-CA" dirty="0" smtClean="0">
                <a:hlinkClick r:id="rId12"/>
              </a:rPr>
              <a:t>urbains</a:t>
            </a:r>
            <a:endParaRPr lang="fr-CA" u="sng" dirty="0" smtClean="0"/>
          </a:p>
          <a:p>
            <a:r>
              <a:rPr lang="fr-CA" dirty="0"/>
              <a:t>PSES–Volet III (</a:t>
            </a:r>
            <a:r>
              <a:rPr lang="fr-CA" b="1" dirty="0" smtClean="0"/>
              <a:t>Événements </a:t>
            </a:r>
            <a:r>
              <a:rPr lang="fr-CA" dirty="0" smtClean="0"/>
              <a:t>grand </a:t>
            </a:r>
            <a:r>
              <a:rPr lang="fr-CA" dirty="0"/>
              <a:t>public à l’intention de la population);</a:t>
            </a:r>
          </a:p>
          <a:p>
            <a:r>
              <a:rPr lang="fr-CA" dirty="0"/>
              <a:t>PAFACV–Volet projets structurants (</a:t>
            </a:r>
            <a:r>
              <a:rPr lang="fr-CA" b="1" dirty="0"/>
              <a:t>Camps de vacances</a:t>
            </a:r>
            <a:r>
              <a:rPr lang="fr-CA" dirty="0"/>
              <a:t>).</a:t>
            </a:r>
          </a:p>
          <a:p>
            <a:pPr lvl="0"/>
            <a:r>
              <a:rPr lang="fr-CA" dirty="0"/>
              <a:t>Programmes de soutien du MÉES </a:t>
            </a:r>
          </a:p>
          <a:p>
            <a:pPr lvl="1"/>
            <a:r>
              <a:rPr lang="fr-CA" dirty="0"/>
              <a:t>Sentier National </a:t>
            </a:r>
          </a:p>
          <a:p>
            <a:pPr lvl="1"/>
            <a:r>
              <a:rPr lang="fr-CA" dirty="0"/>
              <a:t>Sentier Maritime du Saint-Laurent </a:t>
            </a:r>
          </a:p>
          <a:p>
            <a:pPr lvl="1"/>
            <a:r>
              <a:rPr lang="fr-CA" dirty="0"/>
              <a:t>Sites d’escalade</a:t>
            </a:r>
            <a:r>
              <a:rPr lang="fr-CA" dirty="0" smtClean="0"/>
              <a:t>…</a:t>
            </a:r>
          </a:p>
          <a:p>
            <a:r>
              <a:rPr lang="fr-CA" dirty="0" smtClean="0">
                <a:hlinkClick r:id="rId12"/>
              </a:rPr>
              <a:t>Fonds ministériels (fédéraux et provinciaux pour l’environnement, les infrastructures, etc.</a:t>
            </a:r>
            <a:endParaRPr lang="fr-CA" dirty="0" smtClean="0"/>
          </a:p>
          <a:p>
            <a:r>
              <a:rPr lang="fr-CA" dirty="0" smtClean="0"/>
              <a:t>Fondations, entreprises, fonds $$ divers. </a:t>
            </a:r>
            <a:endParaRPr lang="fr-CA" dirty="0"/>
          </a:p>
          <a:p>
            <a:endParaRPr lang="fr-CA" dirty="0"/>
          </a:p>
        </p:txBody>
      </p:sp>
    </p:spTree>
    <p:extLst>
      <p:ext uri="{BB962C8B-B14F-4D97-AF65-F5344CB8AC3E}">
        <p14:creationId xmlns:p14="http://schemas.microsoft.com/office/powerpoint/2010/main" val="1883975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8" y="0"/>
            <a:ext cx="12176142" cy="6849080"/>
          </a:xfrm>
          <a:prstGeom prst="rect">
            <a:avLst/>
          </a:prstGeom>
        </p:spPr>
      </p:pic>
      <p:sp>
        <p:nvSpPr>
          <p:cNvPr id="2" name="Titre 1"/>
          <p:cNvSpPr>
            <a:spLocks noGrp="1"/>
          </p:cNvSpPr>
          <p:nvPr>
            <p:ph type="title"/>
          </p:nvPr>
        </p:nvSpPr>
        <p:spPr>
          <a:xfrm>
            <a:off x="1420091" y="0"/>
            <a:ext cx="10515600" cy="1325563"/>
          </a:xfrm>
        </p:spPr>
        <p:txBody>
          <a:bodyPr/>
          <a:lstStyle/>
          <a:p>
            <a:r>
              <a:rPr lang="fr-CA" b="1" dirty="0" smtClean="0"/>
              <a:t>Guides | outils </a:t>
            </a:r>
            <a:endParaRPr lang="fr-CA" b="1" dirty="0"/>
          </a:p>
        </p:txBody>
      </p:sp>
      <p:sp>
        <p:nvSpPr>
          <p:cNvPr id="3" name="Espace réservé du contenu 2"/>
          <p:cNvSpPr>
            <a:spLocks noGrp="1"/>
          </p:cNvSpPr>
          <p:nvPr>
            <p:ph idx="1"/>
          </p:nvPr>
        </p:nvSpPr>
        <p:spPr>
          <a:xfrm>
            <a:off x="1420091" y="693853"/>
            <a:ext cx="10515600" cy="5593080"/>
          </a:xfrm>
        </p:spPr>
        <p:txBody>
          <a:bodyPr>
            <a:normAutofit fontScale="55000" lnSpcReduction="20000"/>
          </a:bodyPr>
          <a:lstStyle/>
          <a:p>
            <a:endParaRPr lang="fr-CA" dirty="0"/>
          </a:p>
          <a:p>
            <a:r>
              <a:rPr lang="fr-CA" dirty="0">
                <a:hlinkClick r:id="rId3"/>
              </a:rPr>
              <a:t>Politique de l’activité physique, du sport et du loisir: </a:t>
            </a:r>
            <a:r>
              <a:rPr lang="fr-CA" i="1" dirty="0">
                <a:hlinkClick r:id="rId3"/>
              </a:rPr>
              <a:t>Au Québec, on bouge</a:t>
            </a:r>
            <a:r>
              <a:rPr lang="fr-CA" i="1" dirty="0" smtClean="0">
                <a:hlinkClick r:id="rId3"/>
              </a:rPr>
              <a:t>!</a:t>
            </a:r>
            <a:endParaRPr lang="fr-CA" dirty="0" smtClean="0">
              <a:hlinkClick r:id="rId4"/>
            </a:endParaRPr>
          </a:p>
          <a:p>
            <a:r>
              <a:rPr lang="fr-CA" dirty="0" smtClean="0">
                <a:hlinkClick r:id="rId4"/>
              </a:rPr>
              <a:t>Fédérations de plein air </a:t>
            </a:r>
            <a:r>
              <a:rPr lang="fr-CA" dirty="0" smtClean="0"/>
              <a:t>– Formations, guides aménagement et sécurité, services-conseils. </a:t>
            </a:r>
          </a:p>
          <a:p>
            <a:r>
              <a:rPr lang="fr-CA" dirty="0">
                <a:hlinkClick r:id="rId5"/>
              </a:rPr>
              <a:t>Étude des clientèles, des lieux de pratique et des retombées économiques et sociales des activités physiques de plein </a:t>
            </a:r>
            <a:r>
              <a:rPr lang="fr-CA" dirty="0" smtClean="0">
                <a:hlinkClick r:id="rId5"/>
              </a:rPr>
              <a:t>air </a:t>
            </a:r>
            <a:r>
              <a:rPr lang="fr-CA" dirty="0" smtClean="0"/>
              <a:t>(2017)</a:t>
            </a:r>
          </a:p>
          <a:p>
            <a:r>
              <a:rPr lang="fr-CA" dirty="0" smtClean="0">
                <a:hlinkClick r:id="rId6"/>
              </a:rPr>
              <a:t>Avis sur le plein air</a:t>
            </a:r>
            <a:r>
              <a:rPr lang="fr-CA" dirty="0" smtClean="0"/>
              <a:t> (2018)</a:t>
            </a:r>
          </a:p>
          <a:p>
            <a:r>
              <a:rPr lang="fr-CA" dirty="0" smtClean="0"/>
              <a:t>Stratégie nationale en plein air (À venir) </a:t>
            </a:r>
          </a:p>
          <a:p>
            <a:r>
              <a:rPr lang="fr-CA" dirty="0" smtClean="0"/>
              <a:t>5 bonnes raisons d’investir en plein air – Coalition plein air (2018) </a:t>
            </a:r>
          </a:p>
          <a:p>
            <a:r>
              <a:rPr lang="fr-CA" dirty="0" smtClean="0">
                <a:hlinkClick r:id="rId7"/>
              </a:rPr>
              <a:t>Plan de développement régional en plein air </a:t>
            </a:r>
            <a:r>
              <a:rPr lang="fr-CA" dirty="0" smtClean="0"/>
              <a:t>(</a:t>
            </a:r>
            <a:r>
              <a:rPr lang="fr-CA" dirty="0"/>
              <a:t>À</a:t>
            </a:r>
            <a:r>
              <a:rPr lang="fr-CA" dirty="0" smtClean="0"/>
              <a:t> venir)</a:t>
            </a:r>
          </a:p>
          <a:p>
            <a:r>
              <a:rPr lang="fr-CA" dirty="0" smtClean="0">
                <a:hlinkClick r:id="rId8"/>
              </a:rPr>
              <a:t>Charte des paysages de Saint-Donat </a:t>
            </a:r>
            <a:endParaRPr lang="fr-CA" dirty="0"/>
          </a:p>
          <a:p>
            <a:r>
              <a:rPr lang="fr-CA" dirty="0"/>
              <a:t>Mesure 15023 –</a:t>
            </a:r>
            <a:r>
              <a:rPr lang="fr-CA" i="1" dirty="0"/>
              <a:t>À l’école, on bouge! (sortie plein air obligatoire</a:t>
            </a:r>
            <a:r>
              <a:rPr lang="fr-CA" i="1" dirty="0" smtClean="0"/>
              <a:t>)</a:t>
            </a:r>
            <a:endParaRPr lang="fr-CA" dirty="0" smtClean="0"/>
          </a:p>
          <a:p>
            <a:r>
              <a:rPr lang="fr-CA" dirty="0" smtClean="0">
                <a:hlinkClick r:id="rId9"/>
              </a:rPr>
              <a:t>Guides divers plein air accessible </a:t>
            </a:r>
            <a:endParaRPr lang="fr-CA" dirty="0" smtClean="0"/>
          </a:p>
          <a:p>
            <a:r>
              <a:rPr lang="fr-CA" dirty="0" smtClean="0">
                <a:hlinkClick r:id="rId10"/>
              </a:rPr>
              <a:t>Manuel d’organisation d’un club de plein air pour adolescents</a:t>
            </a:r>
            <a:r>
              <a:rPr lang="fr-CA" dirty="0" smtClean="0"/>
              <a:t> (2013)</a:t>
            </a:r>
          </a:p>
          <a:p>
            <a:r>
              <a:rPr lang="fr-CA" dirty="0" smtClean="0">
                <a:hlinkClick r:id="rId11"/>
              </a:rPr>
              <a:t>Plein air et municipalités régionales de Comté : état des lieux, enjeux et défis </a:t>
            </a:r>
            <a:endParaRPr lang="fr-CA" dirty="0" smtClean="0"/>
          </a:p>
          <a:p>
            <a:r>
              <a:rPr lang="fr-CA" dirty="0">
                <a:hlinkClick r:id="rId12"/>
              </a:rPr>
              <a:t>Bulletin Horizon Plein air</a:t>
            </a:r>
            <a:endParaRPr lang="fr-CA" dirty="0">
              <a:hlinkClick r:id="rId13"/>
            </a:endParaRPr>
          </a:p>
          <a:p>
            <a:r>
              <a:rPr lang="fr-CA" dirty="0"/>
              <a:t>Magazines </a:t>
            </a:r>
            <a:r>
              <a:rPr lang="fr-CA" dirty="0" err="1"/>
              <a:t>Beside</a:t>
            </a:r>
            <a:r>
              <a:rPr lang="fr-CA" dirty="0"/>
              <a:t>, Espaces, </a:t>
            </a:r>
            <a:r>
              <a:rPr lang="fr-CA" dirty="0" err="1"/>
              <a:t>tourismexpress</a:t>
            </a:r>
            <a:r>
              <a:rPr lang="fr-CA" dirty="0"/>
              <a:t>, infolettres tourisme Lanaudière, Réseau de veille en Tourisme, </a:t>
            </a:r>
            <a:r>
              <a:rPr lang="fr-CA" dirty="0" smtClean="0"/>
              <a:t/>
            </a:r>
            <a:br>
              <a:rPr lang="fr-CA" dirty="0" smtClean="0"/>
            </a:br>
            <a:r>
              <a:rPr lang="fr-CA" dirty="0" smtClean="0"/>
              <a:t>le </a:t>
            </a:r>
            <a:r>
              <a:rPr lang="fr-CA" dirty="0"/>
              <a:t>monde </a:t>
            </a:r>
            <a:r>
              <a:rPr lang="fr-CA" dirty="0" smtClean="0"/>
              <a:t>municipal, </a:t>
            </a:r>
            <a:r>
              <a:rPr lang="fr-CA" dirty="0"/>
              <a:t>e</a:t>
            </a:r>
            <a:r>
              <a:rPr lang="fr-CA" dirty="0" smtClean="0"/>
              <a:t>tc</a:t>
            </a:r>
            <a:r>
              <a:rPr lang="fr-CA" dirty="0"/>
              <a:t>.</a:t>
            </a:r>
            <a:endParaRPr lang="fr-CA" dirty="0">
              <a:hlinkClick r:id="rId13"/>
            </a:endParaRPr>
          </a:p>
          <a:p>
            <a:r>
              <a:rPr lang="fr-CA" dirty="0">
                <a:hlinkClick r:id="rId13"/>
              </a:rPr>
              <a:t>Magazine 100 </a:t>
            </a:r>
            <a:r>
              <a:rPr lang="fr-CA" dirty="0" smtClean="0">
                <a:hlinkClick r:id="rId13"/>
              </a:rPr>
              <a:t>degrés</a:t>
            </a:r>
            <a:r>
              <a:rPr lang="fr-CA" dirty="0" smtClean="0"/>
              <a:t>    -    </a:t>
            </a:r>
            <a:r>
              <a:rPr lang="fr-CA" dirty="0"/>
              <a:t>(</a:t>
            </a:r>
            <a:r>
              <a:rPr lang="fr-CA" dirty="0" smtClean="0"/>
              <a:t>Jouer </a:t>
            </a:r>
            <a:r>
              <a:rPr lang="fr-CA" dirty="0"/>
              <a:t>dehors, jeu libre, aménagement, etc.)</a:t>
            </a:r>
          </a:p>
          <a:p>
            <a:r>
              <a:rPr lang="fr-CA" dirty="0">
                <a:hlinkClick r:id="rId14"/>
              </a:rPr>
              <a:t>Naître et grandir</a:t>
            </a:r>
            <a:endParaRPr lang="fr-CA" dirty="0"/>
          </a:p>
          <a:p>
            <a:r>
              <a:rPr lang="fr-CA" dirty="0">
                <a:hlinkClick r:id="rId15"/>
              </a:rPr>
              <a:t>Le jeu libre extérieur et le plein air </a:t>
            </a:r>
            <a:r>
              <a:rPr lang="fr-CA" dirty="0"/>
              <a:t>– Québec en formes (2007)</a:t>
            </a:r>
          </a:p>
          <a:p>
            <a:r>
              <a:rPr lang="fr-CA" dirty="0">
                <a:hlinkClick r:id="rId16"/>
              </a:rPr>
              <a:t>Plein air accessible </a:t>
            </a:r>
            <a:r>
              <a:rPr lang="fr-CA" dirty="0"/>
              <a:t>– Conditions de réussites, guides, etc. </a:t>
            </a:r>
            <a:endParaRPr lang="fr-CA" dirty="0" smtClean="0"/>
          </a:p>
          <a:p>
            <a:endParaRPr lang="fr-CA" dirty="0" smtClean="0"/>
          </a:p>
        </p:txBody>
      </p:sp>
    </p:spTree>
    <p:extLst>
      <p:ext uri="{BB962C8B-B14F-4D97-AF65-F5344CB8AC3E}">
        <p14:creationId xmlns:p14="http://schemas.microsoft.com/office/powerpoint/2010/main" val="1743743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6142" cy="6849080"/>
          </a:xfrm>
          <a:prstGeom prst="rect">
            <a:avLst/>
          </a:prstGeom>
        </p:spPr>
      </p:pic>
      <p:sp>
        <p:nvSpPr>
          <p:cNvPr id="2" name="Titre 1"/>
          <p:cNvSpPr>
            <a:spLocks noGrp="1"/>
          </p:cNvSpPr>
          <p:nvPr>
            <p:ph type="title"/>
          </p:nvPr>
        </p:nvSpPr>
        <p:spPr>
          <a:xfrm>
            <a:off x="1386840" y="250031"/>
            <a:ext cx="10515600" cy="1325563"/>
          </a:xfrm>
        </p:spPr>
        <p:txBody>
          <a:bodyPr/>
          <a:lstStyle/>
          <a:p>
            <a:r>
              <a:rPr lang="fr-CA" b="1" dirty="0" smtClean="0"/>
              <a:t>Démarche régionale de planification stratégique - Mandat </a:t>
            </a:r>
            <a:r>
              <a:rPr lang="fr-CA" b="1" dirty="0" smtClean="0"/>
              <a:t>plein air </a:t>
            </a:r>
            <a:r>
              <a:rPr lang="fr-CA" b="1" dirty="0" smtClean="0"/>
              <a:t>URLS (MÉES)</a:t>
            </a:r>
            <a:endParaRPr lang="fr-CA" b="1" dirty="0"/>
          </a:p>
        </p:txBody>
      </p:sp>
      <p:sp>
        <p:nvSpPr>
          <p:cNvPr id="3" name="Espace réservé du contenu 2"/>
          <p:cNvSpPr>
            <a:spLocks noGrp="1"/>
          </p:cNvSpPr>
          <p:nvPr>
            <p:ph idx="1"/>
          </p:nvPr>
        </p:nvSpPr>
        <p:spPr/>
        <p:txBody>
          <a:bodyPr>
            <a:normAutofit/>
          </a:bodyPr>
          <a:lstStyle/>
          <a:p>
            <a:r>
              <a:rPr lang="fr-CA" b="1" dirty="0" smtClean="0"/>
              <a:t>Concertation </a:t>
            </a:r>
            <a:r>
              <a:rPr lang="fr-CA" dirty="0" smtClean="0"/>
              <a:t>des </a:t>
            </a:r>
            <a:r>
              <a:rPr lang="fr-CA" dirty="0"/>
              <a:t>acteurs, portrait et </a:t>
            </a:r>
            <a:r>
              <a:rPr lang="fr-CA" b="1" dirty="0"/>
              <a:t>plan d’action régional</a:t>
            </a:r>
          </a:p>
          <a:p>
            <a:r>
              <a:rPr lang="fr-CA" dirty="0" smtClean="0"/>
              <a:t>Déploiement </a:t>
            </a:r>
            <a:r>
              <a:rPr lang="fr-CA" b="1" dirty="0"/>
              <a:t>de services en soutien </a:t>
            </a:r>
            <a:r>
              <a:rPr lang="fr-CA" dirty="0"/>
              <a:t>aux </a:t>
            </a:r>
            <a:r>
              <a:rPr lang="fr-CA" dirty="0" smtClean="0"/>
              <a:t>partenaires régionaux</a:t>
            </a:r>
            <a:endParaRPr lang="fr-CA" dirty="0"/>
          </a:p>
          <a:p>
            <a:r>
              <a:rPr lang="fr-CA" dirty="0" smtClean="0"/>
              <a:t>Collaborer </a:t>
            </a:r>
            <a:r>
              <a:rPr lang="fr-CA" dirty="0"/>
              <a:t>aux travaux </a:t>
            </a:r>
            <a:r>
              <a:rPr lang="fr-CA" b="1" dirty="0"/>
              <a:t>visant la planification harmonieuse </a:t>
            </a:r>
            <a:r>
              <a:rPr lang="fr-CA" dirty="0"/>
              <a:t>de l’aménagement et de la mise en valeur des lieux de pratique d’activités de plein air (milieu associatif, municipalités, MRC et institutions publiques)</a:t>
            </a:r>
          </a:p>
          <a:p>
            <a:r>
              <a:rPr lang="fr-CA" dirty="0" smtClean="0"/>
              <a:t>Contribuer </a:t>
            </a:r>
            <a:r>
              <a:rPr lang="fr-CA" dirty="0"/>
              <a:t>au développement des </a:t>
            </a:r>
            <a:r>
              <a:rPr lang="fr-CA" b="1" dirty="0"/>
              <a:t>compétences plein air </a:t>
            </a:r>
            <a:r>
              <a:rPr lang="fr-CA" dirty="0"/>
              <a:t>et à </a:t>
            </a:r>
            <a:r>
              <a:rPr lang="fr-CA" b="1" dirty="0"/>
              <a:t>la lutte contre le déficit nature, </a:t>
            </a:r>
            <a:r>
              <a:rPr lang="fr-CA" dirty="0" smtClean="0"/>
              <a:t>notamment </a:t>
            </a:r>
            <a:r>
              <a:rPr lang="fr-CA" b="1" dirty="0" smtClean="0"/>
              <a:t>chez </a:t>
            </a:r>
            <a:r>
              <a:rPr lang="fr-CA" b="1" dirty="0"/>
              <a:t>les jeunes</a:t>
            </a:r>
            <a:endParaRPr lang="fr-CA" dirty="0"/>
          </a:p>
          <a:p>
            <a:endParaRPr lang="fr-CA" dirty="0"/>
          </a:p>
        </p:txBody>
      </p:sp>
    </p:spTree>
    <p:extLst>
      <p:ext uri="{BB962C8B-B14F-4D97-AF65-F5344CB8AC3E}">
        <p14:creationId xmlns:p14="http://schemas.microsoft.com/office/powerpoint/2010/main" val="1959795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ZoneTexte 3">
            <a:extLst>
              <a:ext uri="{FF2B5EF4-FFF2-40B4-BE49-F238E27FC236}">
                <a16:creationId xmlns="" xmlns:a16="http://schemas.microsoft.com/office/drawing/2014/main" id="{E580D5CB-FDA6-41E1-A10B-ACA82D2EB370}"/>
              </a:ext>
            </a:extLst>
          </p:cNvPr>
          <p:cNvSpPr txBox="1"/>
          <p:nvPr/>
        </p:nvSpPr>
        <p:spPr>
          <a:xfrm>
            <a:off x="1407886" y="285091"/>
            <a:ext cx="9710057" cy="769441"/>
          </a:xfrm>
          <a:prstGeom prst="rect">
            <a:avLst/>
          </a:prstGeom>
          <a:noFill/>
        </p:spPr>
        <p:txBody>
          <a:bodyPr wrap="square" rtlCol="0">
            <a:spAutoFit/>
          </a:bodyPr>
          <a:lstStyle/>
          <a:p>
            <a:r>
              <a:rPr lang="en-CA" sz="4400" b="1" dirty="0" smtClean="0"/>
              <a:t>Plein air | </a:t>
            </a:r>
            <a:r>
              <a:rPr lang="en-CA" sz="4400" b="1" dirty="0" smtClean="0">
                <a:hlinkClick r:id="rId4"/>
              </a:rPr>
              <a:t>Démarche </a:t>
            </a:r>
            <a:r>
              <a:rPr lang="en-CA" sz="4400" b="1" dirty="0" err="1" smtClean="0">
                <a:hlinkClick r:id="rId4"/>
              </a:rPr>
              <a:t>régionale</a:t>
            </a:r>
            <a:r>
              <a:rPr lang="en-CA" sz="4400" b="1" dirty="0" smtClean="0">
                <a:hlinkClick r:id="rId4"/>
              </a:rPr>
              <a:t> </a:t>
            </a:r>
            <a:r>
              <a:rPr lang="en-CA" sz="4400" b="1" dirty="0" err="1" smtClean="0">
                <a:hlinkClick r:id="rId4"/>
              </a:rPr>
              <a:t>sommaire</a:t>
            </a:r>
            <a:endParaRPr lang="fr-CA" sz="4400" b="1" dirty="0"/>
          </a:p>
        </p:txBody>
      </p:sp>
      <p:sp>
        <p:nvSpPr>
          <p:cNvPr id="5" name="ZoneTexte 4">
            <a:extLst>
              <a:ext uri="{FF2B5EF4-FFF2-40B4-BE49-F238E27FC236}">
                <a16:creationId xmlns="" xmlns:a16="http://schemas.microsoft.com/office/drawing/2014/main" id="{7880CF39-FE7A-4253-84C5-71AE38EE1B0C}"/>
              </a:ext>
            </a:extLst>
          </p:cNvPr>
          <p:cNvSpPr txBox="1"/>
          <p:nvPr/>
        </p:nvSpPr>
        <p:spPr>
          <a:xfrm>
            <a:off x="1192582" y="1201454"/>
            <a:ext cx="11231647" cy="4524315"/>
          </a:xfrm>
          <a:prstGeom prst="rect">
            <a:avLst/>
          </a:prstGeom>
          <a:noFill/>
        </p:spPr>
        <p:txBody>
          <a:bodyPr wrap="square" rtlCol="0">
            <a:spAutoFit/>
          </a:bodyPr>
          <a:lstStyle/>
          <a:p>
            <a:pPr>
              <a:lnSpc>
                <a:spcPct val="150000"/>
              </a:lnSpc>
            </a:pPr>
            <a:r>
              <a:rPr lang="fr-CA" sz="2400" b="1" dirty="0" smtClean="0"/>
              <a:t>Janvier </a:t>
            </a:r>
            <a:r>
              <a:rPr lang="fr-CA" sz="2400" b="1" dirty="0"/>
              <a:t>2018 </a:t>
            </a:r>
            <a:r>
              <a:rPr lang="fr-CA" sz="2400" dirty="0"/>
              <a:t>| Le comité-conseil en plein air </a:t>
            </a:r>
            <a:r>
              <a:rPr lang="fr-CA" sz="2400" dirty="0" smtClean="0"/>
              <a:t>(L’équipe Lanaudière)</a:t>
            </a:r>
            <a:endParaRPr lang="fr-CA" sz="2400" dirty="0"/>
          </a:p>
          <a:p>
            <a:pPr>
              <a:lnSpc>
                <a:spcPct val="150000"/>
              </a:lnSpc>
            </a:pPr>
            <a:r>
              <a:rPr lang="fr-CA" sz="2400" b="1" dirty="0"/>
              <a:t>Avril 2018 </a:t>
            </a:r>
            <a:r>
              <a:rPr lang="fr-CA" sz="2400" dirty="0"/>
              <a:t>| </a:t>
            </a:r>
            <a:r>
              <a:rPr lang="fr-CA" sz="2400" dirty="0">
                <a:hlinkClick r:id="rId5"/>
              </a:rPr>
              <a:t>L’enquête régionale en plein air </a:t>
            </a:r>
            <a:r>
              <a:rPr lang="fr-CA" sz="2400" dirty="0"/>
              <a:t>(Rapport)</a:t>
            </a:r>
          </a:p>
          <a:p>
            <a:pPr>
              <a:lnSpc>
                <a:spcPct val="150000"/>
              </a:lnSpc>
            </a:pPr>
            <a:r>
              <a:rPr lang="fr-CA" sz="2400" b="1" dirty="0"/>
              <a:t>10-11 mai 2018 </a:t>
            </a:r>
            <a:r>
              <a:rPr lang="fr-CA" sz="2400" dirty="0"/>
              <a:t>| Le </a:t>
            </a:r>
            <a:r>
              <a:rPr lang="fr-CA" sz="2400" dirty="0">
                <a:hlinkClick r:id="rId6"/>
              </a:rPr>
              <a:t>forum lanaudois en plein air </a:t>
            </a:r>
            <a:r>
              <a:rPr lang="fr-CA" sz="2400" dirty="0"/>
              <a:t>(Rapport</a:t>
            </a:r>
            <a:r>
              <a:rPr lang="fr-CA" sz="2400" dirty="0" smtClean="0"/>
              <a:t>)</a:t>
            </a:r>
          </a:p>
          <a:p>
            <a:pPr>
              <a:lnSpc>
                <a:spcPct val="150000"/>
              </a:lnSpc>
            </a:pPr>
            <a:r>
              <a:rPr lang="fr-CA" sz="2400" b="1" dirty="0" smtClean="0"/>
              <a:t>Été 2018 </a:t>
            </a:r>
            <a:r>
              <a:rPr lang="fr-CA" sz="2400" dirty="0" smtClean="0"/>
              <a:t>| Création de ‘’l’équipe Lanaudière’’ (Ambassadeurs et Guides)</a:t>
            </a:r>
            <a:endParaRPr lang="fr-CA" sz="2400" dirty="0"/>
          </a:p>
          <a:p>
            <a:pPr>
              <a:lnSpc>
                <a:spcPct val="150000"/>
              </a:lnSpc>
            </a:pPr>
            <a:r>
              <a:rPr lang="fr-CA" sz="2400" b="1" dirty="0"/>
              <a:t>Septembre 2018 </a:t>
            </a:r>
            <a:r>
              <a:rPr lang="fr-CA" sz="2400" dirty="0"/>
              <a:t>| </a:t>
            </a:r>
            <a:r>
              <a:rPr lang="fr-CA" sz="2400" dirty="0">
                <a:hlinkClick r:id="rId7"/>
              </a:rPr>
              <a:t>Plan de développement lanaudois en plein </a:t>
            </a:r>
            <a:r>
              <a:rPr lang="fr-CA" sz="2400" dirty="0" smtClean="0">
                <a:hlinkClick r:id="rId7"/>
              </a:rPr>
              <a:t>air </a:t>
            </a:r>
            <a:r>
              <a:rPr lang="fr-CA" sz="2400" dirty="0" smtClean="0"/>
              <a:t>(Rapport préliminaire</a:t>
            </a:r>
            <a:r>
              <a:rPr lang="fr-CA" sz="2400" dirty="0"/>
              <a:t>)</a:t>
            </a:r>
          </a:p>
          <a:p>
            <a:pPr>
              <a:lnSpc>
                <a:spcPct val="150000"/>
              </a:lnSpc>
            </a:pPr>
            <a:r>
              <a:rPr lang="fr-CA" sz="2400" b="1" dirty="0"/>
              <a:t>Octobre 2018  </a:t>
            </a:r>
            <a:r>
              <a:rPr lang="fr-CA" sz="2400" dirty="0"/>
              <a:t>|  </a:t>
            </a:r>
            <a:r>
              <a:rPr lang="fr-CA" sz="2400" dirty="0">
                <a:hlinkClick r:id="rId4"/>
              </a:rPr>
              <a:t>Portrait plein air par activités et organisations </a:t>
            </a:r>
            <a:endParaRPr lang="fr-CA" sz="2400" dirty="0"/>
          </a:p>
          <a:p>
            <a:pPr>
              <a:lnSpc>
                <a:spcPct val="150000"/>
              </a:lnSpc>
            </a:pPr>
            <a:r>
              <a:rPr lang="fr-CA" sz="2400" b="1" dirty="0"/>
              <a:t>Automne 2018 </a:t>
            </a:r>
            <a:r>
              <a:rPr lang="fr-CA" sz="2400" dirty="0"/>
              <a:t>| </a:t>
            </a:r>
            <a:r>
              <a:rPr lang="fr-CA" sz="2400" dirty="0">
                <a:hlinkClick r:id="rId4"/>
              </a:rPr>
              <a:t>Consultations par zones d’expériences </a:t>
            </a:r>
            <a:r>
              <a:rPr lang="fr-CA" sz="2400" dirty="0" smtClean="0"/>
              <a:t>(Rapports)</a:t>
            </a:r>
            <a:endParaRPr lang="fr-CA" sz="2400" dirty="0"/>
          </a:p>
          <a:p>
            <a:pPr>
              <a:lnSpc>
                <a:spcPct val="150000"/>
              </a:lnSpc>
            </a:pPr>
            <a:r>
              <a:rPr lang="fr-CA" sz="2400" b="1" dirty="0"/>
              <a:t>Printemps 2019… </a:t>
            </a:r>
            <a:r>
              <a:rPr lang="fr-CA" sz="2400" dirty="0"/>
              <a:t>| Plan de développement </a:t>
            </a:r>
            <a:r>
              <a:rPr lang="fr-CA" sz="2400" dirty="0" smtClean="0"/>
              <a:t>lanaudois </a:t>
            </a:r>
            <a:r>
              <a:rPr lang="fr-CA" dirty="0" smtClean="0">
                <a:solidFill>
                  <a:srgbClr val="FF0000"/>
                </a:solidFill>
              </a:rPr>
              <a:t>(Chantiers et projets régionaux)</a:t>
            </a:r>
            <a:endParaRPr lang="fr-CA" dirty="0">
              <a:solidFill>
                <a:srgbClr val="FF0000"/>
              </a:solidFill>
            </a:endParaRPr>
          </a:p>
        </p:txBody>
      </p:sp>
      <p:sp>
        <p:nvSpPr>
          <p:cNvPr id="6" name="Espace réservé du pied de page 3"/>
          <p:cNvSpPr>
            <a:spLocks noGrp="1"/>
          </p:cNvSpPr>
          <p:nvPr>
            <p:ph type="ftr" sz="quarter" idx="11"/>
          </p:nvPr>
        </p:nvSpPr>
        <p:spPr>
          <a:xfrm>
            <a:off x="784342" y="6538185"/>
            <a:ext cx="10174224" cy="310895"/>
          </a:xfrm>
        </p:spPr>
        <p:txBody>
          <a:bodyPr/>
          <a:lstStyle/>
          <a:p>
            <a:r>
              <a:rPr lang="fr-CA" dirty="0" smtClean="0"/>
              <a:t>Conférence – Table du loisir municipal de Lanaudière			 LOISIR ET SPORT LANAUDIÈRE</a:t>
            </a:r>
            <a:endParaRPr lang="en-US" dirty="0"/>
          </a:p>
        </p:txBody>
      </p:sp>
    </p:spTree>
    <p:extLst>
      <p:ext uri="{BB962C8B-B14F-4D97-AF65-F5344CB8AC3E}">
        <p14:creationId xmlns:p14="http://schemas.microsoft.com/office/powerpoint/2010/main" val="2813176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20"/>
            <a:ext cx="12176142" cy="6849080"/>
          </a:xfrm>
          <a:prstGeom prst="rect">
            <a:avLst/>
          </a:prstGeom>
        </p:spPr>
      </p:pic>
      <p:sp>
        <p:nvSpPr>
          <p:cNvPr id="5" name="Rectangle 4"/>
          <p:cNvSpPr/>
          <p:nvPr/>
        </p:nvSpPr>
        <p:spPr>
          <a:xfrm>
            <a:off x="1265700" y="1144589"/>
            <a:ext cx="10515600" cy="5632311"/>
          </a:xfrm>
          <a:prstGeom prst="rect">
            <a:avLst/>
          </a:prstGeom>
        </p:spPr>
        <p:txBody>
          <a:bodyPr wrap="square">
            <a:spAutoFit/>
          </a:bodyPr>
          <a:lstStyle/>
          <a:p>
            <a:r>
              <a:rPr lang="fr-CA" sz="2400" b="1" dirty="0" smtClean="0"/>
              <a:t>Plan de développement (version préliminaire)</a:t>
            </a:r>
          </a:p>
          <a:p>
            <a:r>
              <a:rPr lang="fr-CA" sz="2400" b="1" dirty="0" smtClean="0"/>
              <a:t>But </a:t>
            </a:r>
            <a:r>
              <a:rPr lang="fr-CA" sz="2400" dirty="0"/>
              <a:t>: Création d’un </a:t>
            </a:r>
            <a:r>
              <a:rPr lang="fr-CA" sz="2400" b="1" dirty="0">
                <a:solidFill>
                  <a:srgbClr val="FF0000"/>
                </a:solidFill>
              </a:rPr>
              <a:t>réseau régional </a:t>
            </a:r>
            <a:r>
              <a:rPr lang="fr-CA" sz="2400" dirty="0"/>
              <a:t>en plein air (Connectivités humaines et physiques</a:t>
            </a:r>
            <a:r>
              <a:rPr lang="fr-CA" sz="2400" dirty="0" smtClean="0"/>
              <a:t>)</a:t>
            </a:r>
            <a:endParaRPr lang="fr-CA" sz="2400" b="1" dirty="0" smtClean="0"/>
          </a:p>
          <a:p>
            <a:r>
              <a:rPr lang="fr-CA" sz="2400" b="1" dirty="0" smtClean="0"/>
              <a:t>Axes de développement </a:t>
            </a:r>
            <a:r>
              <a:rPr lang="fr-CA" sz="2400" dirty="0" smtClean="0"/>
              <a:t>| </a:t>
            </a:r>
            <a:r>
              <a:rPr lang="fr-CA" sz="2400" dirty="0" smtClean="0">
                <a:solidFill>
                  <a:srgbClr val="FF0000"/>
                </a:solidFill>
              </a:rPr>
              <a:t>Rassemblement &amp; Aménagement </a:t>
            </a:r>
          </a:p>
          <a:p>
            <a:endParaRPr lang="fr-CA" sz="2400" dirty="0" smtClean="0">
              <a:solidFill>
                <a:srgbClr val="FF0000"/>
              </a:solidFill>
            </a:endParaRPr>
          </a:p>
          <a:p>
            <a:pPr algn="ctr"/>
            <a:r>
              <a:rPr lang="fr-CA" sz="2400" i="1" dirty="0" smtClean="0"/>
              <a:t>Lanaudière </a:t>
            </a:r>
            <a:r>
              <a:rPr lang="fr-CA" sz="2400" b="1" i="1" dirty="0" smtClean="0"/>
              <a:t>marcheur</a:t>
            </a:r>
            <a:r>
              <a:rPr lang="fr-CA" sz="2400" i="1" dirty="0" smtClean="0"/>
              <a:t>, cyclable et nautique</a:t>
            </a:r>
          </a:p>
          <a:p>
            <a:endParaRPr lang="fr-CA" sz="2400" dirty="0" smtClean="0"/>
          </a:p>
          <a:p>
            <a:pPr marL="457200" indent="-457200">
              <a:buFont typeface="Wingdings" panose="05000000000000000000" pitchFamily="2" charset="2"/>
              <a:buChar char="ü"/>
            </a:pPr>
            <a:r>
              <a:rPr lang="fr-CA" sz="2400" b="1" dirty="0" smtClean="0"/>
              <a:t>Sentier National </a:t>
            </a:r>
            <a:r>
              <a:rPr lang="fr-CA" sz="2400" dirty="0" smtClean="0"/>
              <a:t>(ex. Pôles Saint-Côme, Saint-Donat, Saint-Zénon, etc.)</a:t>
            </a:r>
            <a:endParaRPr lang="fr-CA" sz="2400" dirty="0"/>
          </a:p>
          <a:p>
            <a:pPr marL="457200" indent="-457200">
              <a:buFont typeface="Wingdings" panose="05000000000000000000" pitchFamily="2" charset="2"/>
              <a:buChar char="ü"/>
            </a:pPr>
            <a:r>
              <a:rPr lang="fr-CA" sz="2400" b="1" dirty="0"/>
              <a:t>Sentier </a:t>
            </a:r>
            <a:r>
              <a:rPr lang="fr-CA" sz="2400" b="1" dirty="0" smtClean="0"/>
              <a:t>Transcanadien </a:t>
            </a:r>
            <a:r>
              <a:rPr lang="fr-CA" sz="2400" dirty="0" smtClean="0"/>
              <a:t>(Pédestre, équestre, cyclable)</a:t>
            </a:r>
            <a:endParaRPr lang="fr-CA" sz="2400" dirty="0"/>
          </a:p>
          <a:p>
            <a:pPr marL="457200" indent="-457200">
              <a:buFont typeface="Wingdings" panose="05000000000000000000" pitchFamily="2" charset="2"/>
              <a:buChar char="ü"/>
            </a:pPr>
            <a:r>
              <a:rPr lang="fr-CA" sz="2400" b="1" dirty="0"/>
              <a:t>Sentier Maritime du Saint-Laurent</a:t>
            </a:r>
          </a:p>
          <a:p>
            <a:pPr marL="457200" indent="-457200">
              <a:buFont typeface="Wingdings" panose="05000000000000000000" pitchFamily="2" charset="2"/>
              <a:buChar char="ü"/>
            </a:pPr>
            <a:r>
              <a:rPr lang="fr-CA" sz="2400" b="1" dirty="0"/>
              <a:t>Programme des Écoles en plein </a:t>
            </a:r>
            <a:r>
              <a:rPr lang="fr-CA" sz="2400" b="1" dirty="0" smtClean="0"/>
              <a:t>air</a:t>
            </a:r>
            <a:r>
              <a:rPr lang="fr-CA" sz="2400" dirty="0" smtClean="0"/>
              <a:t> </a:t>
            </a:r>
            <a:r>
              <a:rPr lang="fr-CA" sz="2400" dirty="0" smtClean="0"/>
              <a:t>(rapprochement communauté + École)</a:t>
            </a:r>
          </a:p>
          <a:p>
            <a:pPr marL="457200" indent="-457200">
              <a:buFont typeface="Wingdings" panose="05000000000000000000" pitchFamily="2" charset="2"/>
              <a:buChar char="ü"/>
            </a:pPr>
            <a:r>
              <a:rPr lang="fr-CA" sz="2400" b="1" dirty="0" smtClean="0"/>
              <a:t>Information/Promotion en plein air </a:t>
            </a:r>
            <a:r>
              <a:rPr lang="fr-CA" sz="2400" dirty="0" smtClean="0"/>
              <a:t>(Bonjour Nature, Prêts-à-partir, carte plein air, etc..)</a:t>
            </a:r>
          </a:p>
          <a:p>
            <a:pPr marL="457200" indent="-457200">
              <a:buFont typeface="Wingdings" panose="05000000000000000000" pitchFamily="2" charset="2"/>
              <a:buChar char="ü"/>
            </a:pPr>
            <a:r>
              <a:rPr lang="fr-CA" sz="2400" b="1" dirty="0" smtClean="0"/>
              <a:t>Projet </a:t>
            </a:r>
            <a:r>
              <a:rPr lang="fr-CA" sz="2400" b="1" dirty="0"/>
              <a:t>de connectivité écologique de Lanaudière </a:t>
            </a:r>
            <a:r>
              <a:rPr lang="fr-CA" sz="2400" dirty="0"/>
              <a:t>– </a:t>
            </a:r>
            <a:r>
              <a:rPr lang="fr-CA" sz="2400" dirty="0" smtClean="0"/>
              <a:t>(Corridor </a:t>
            </a:r>
            <a:r>
              <a:rPr lang="fr-CA" sz="2400" dirty="0"/>
              <a:t>forestier Grand </a:t>
            </a:r>
            <a:r>
              <a:rPr lang="fr-CA" sz="2400" dirty="0" smtClean="0"/>
              <a:t>Coteau)</a:t>
            </a:r>
            <a:endParaRPr lang="fr-CA" sz="2400" dirty="0"/>
          </a:p>
        </p:txBody>
      </p:sp>
      <p:sp>
        <p:nvSpPr>
          <p:cNvPr id="6" name="Titre 1"/>
          <p:cNvSpPr txBox="1">
            <a:spLocks/>
          </p:cNvSpPr>
          <p:nvPr/>
        </p:nvSpPr>
        <p:spPr>
          <a:xfrm>
            <a:off x="1265700" y="8921"/>
            <a:ext cx="10515600" cy="11356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b="1" dirty="0" smtClean="0"/>
              <a:t>Projets en cours – Amorce d’un réseau régional</a:t>
            </a:r>
            <a:br>
              <a:rPr lang="fr-CA" b="1" dirty="0" smtClean="0"/>
            </a:br>
            <a:r>
              <a:rPr lang="fr-CA" sz="1600" dirty="0" smtClean="0">
                <a:solidFill>
                  <a:schemeClr val="accent2"/>
                </a:solidFill>
              </a:rPr>
              <a:t>Pas d’exclusivités… </a:t>
            </a:r>
            <a:r>
              <a:rPr lang="fr-CA" sz="1600" dirty="0" smtClean="0">
                <a:solidFill>
                  <a:schemeClr val="accent2"/>
                </a:solidFill>
                <a:sym typeface="Wingdings" panose="05000000000000000000" pitchFamily="2" charset="2"/>
              </a:rPr>
              <a:t></a:t>
            </a:r>
            <a:endParaRPr lang="fr-CA" sz="1600" dirty="0">
              <a:solidFill>
                <a:schemeClr val="accent2"/>
              </a:solidFill>
            </a:endParaRPr>
          </a:p>
        </p:txBody>
      </p:sp>
    </p:spTree>
    <p:extLst>
      <p:ext uri="{BB962C8B-B14F-4D97-AF65-F5344CB8AC3E}">
        <p14:creationId xmlns:p14="http://schemas.microsoft.com/office/powerpoint/2010/main" val="4288562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6142" cy="6849080"/>
          </a:xfrm>
          <a:prstGeom prst="rect">
            <a:avLst/>
          </a:prstGeom>
        </p:spPr>
      </p:pic>
      <p:sp>
        <p:nvSpPr>
          <p:cNvPr id="6" name="Espace réservé du pied de page 3"/>
          <p:cNvSpPr>
            <a:spLocks noGrp="1"/>
          </p:cNvSpPr>
          <p:nvPr>
            <p:ph type="ftr" sz="quarter" idx="11"/>
          </p:nvPr>
        </p:nvSpPr>
        <p:spPr>
          <a:xfrm>
            <a:off x="784342" y="6538185"/>
            <a:ext cx="10174224" cy="310895"/>
          </a:xfrm>
        </p:spPr>
        <p:txBody>
          <a:bodyPr/>
          <a:lstStyle/>
          <a:p>
            <a:r>
              <a:rPr lang="fr-CA" dirty="0" smtClean="0"/>
              <a:t>Consultation Grande-Côte – Moulins – 29 novembre 2018             			 LOISIR ET SPORT LANAUDIÈRE</a:t>
            </a:r>
            <a:endParaRPr lang="en-US" dirty="0"/>
          </a:p>
        </p:txBody>
      </p:sp>
      <p:graphicFrame>
        <p:nvGraphicFramePr>
          <p:cNvPr id="3" name="Tableau 2"/>
          <p:cNvGraphicFramePr>
            <a:graphicFrameLocks noGrp="1"/>
          </p:cNvGraphicFramePr>
          <p:nvPr>
            <p:extLst>
              <p:ext uri="{D42A27DB-BD31-4B8C-83A1-F6EECF244321}">
                <p14:modId xmlns:p14="http://schemas.microsoft.com/office/powerpoint/2010/main" val="3114247410"/>
              </p:ext>
            </p:extLst>
          </p:nvPr>
        </p:nvGraphicFramePr>
        <p:xfrm>
          <a:off x="-1" y="31447"/>
          <a:ext cx="12176142" cy="6849079"/>
        </p:xfrm>
        <a:graphic>
          <a:graphicData uri="http://schemas.openxmlformats.org/drawingml/2006/table">
            <a:tbl>
              <a:tblPr firstRow="1" bandRow="1">
                <a:tableStyleId>{85BE263C-DBD7-4A20-BB59-AAB30ACAA65A}</a:tableStyleId>
              </a:tblPr>
              <a:tblGrid>
                <a:gridCol w="4058714"/>
                <a:gridCol w="4058714"/>
                <a:gridCol w="4058714"/>
              </a:tblGrid>
              <a:tr h="526178">
                <a:tc>
                  <a:txBody>
                    <a:bodyPr/>
                    <a:lstStyle/>
                    <a:p>
                      <a:pPr algn="ctr"/>
                      <a:r>
                        <a:rPr lang="fr-CA" dirty="0" smtClean="0"/>
                        <a:t>Les Montagnes</a:t>
                      </a:r>
                      <a:endParaRPr lang="fr-CA" dirty="0"/>
                    </a:p>
                  </a:txBody>
                  <a:tcPr/>
                </a:tc>
                <a:tc>
                  <a:txBody>
                    <a:bodyPr/>
                    <a:lstStyle/>
                    <a:p>
                      <a:pPr algn="ctr"/>
                      <a:r>
                        <a:rPr lang="fr-CA" dirty="0" smtClean="0"/>
                        <a:t>Piedmont-Plaine</a:t>
                      </a:r>
                      <a:endParaRPr lang="fr-CA" dirty="0"/>
                    </a:p>
                  </a:txBody>
                  <a:tcPr/>
                </a:tc>
                <a:tc>
                  <a:txBody>
                    <a:bodyPr/>
                    <a:lstStyle/>
                    <a:p>
                      <a:pPr algn="ctr"/>
                      <a:r>
                        <a:rPr lang="fr-CA" dirty="0" smtClean="0"/>
                        <a:t>Grande-Côte | Les Moulins</a:t>
                      </a:r>
                      <a:endParaRPr lang="fr-CA" dirty="0"/>
                    </a:p>
                  </a:txBody>
                  <a:tcPr/>
                </a:tc>
              </a:tr>
              <a:tr h="1763071">
                <a:tc>
                  <a:txBody>
                    <a:bodyPr/>
                    <a:lstStyle/>
                    <a:p>
                      <a:pPr algn="ctr"/>
                      <a:r>
                        <a:rPr lang="fr-CA" dirty="0" smtClean="0"/>
                        <a:t>Projet Vélo-Nature</a:t>
                      </a:r>
                      <a:endParaRPr lang="fr-CA" dirty="0"/>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dirty="0" smtClean="0"/>
                        <a:t>Interconnectivité cyclable</a:t>
                      </a:r>
                      <a:r>
                        <a:rPr lang="fr-CA" baseline="0" dirty="0" smtClean="0"/>
                        <a:t> Lanaudière </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baseline="0" dirty="0" smtClean="0"/>
                        <a:t>Collaboration pour le d</a:t>
                      </a:r>
                      <a:r>
                        <a:rPr lang="fr-CA" dirty="0" smtClean="0"/>
                        <a:t>éveloppement des pôles</a:t>
                      </a:r>
                      <a:r>
                        <a:rPr lang="fr-CA" baseline="0" dirty="0" smtClean="0"/>
                        <a:t> de </a:t>
                      </a:r>
                      <a:r>
                        <a:rPr lang="fr-CA" baseline="0" dirty="0" err="1" smtClean="0"/>
                        <a:t>Fatbike</a:t>
                      </a:r>
                      <a:endParaRPr lang="fr-CA"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fr-CA" baseline="0" dirty="0" smtClean="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dirty="0" smtClean="0"/>
                        <a:t>Un plan de mobilité</a:t>
                      </a:r>
                      <a:r>
                        <a:rPr lang="fr-CA" baseline="0" dirty="0" smtClean="0"/>
                        <a:t> active</a:t>
                      </a:r>
                      <a:endParaRPr lang="fr-CA" dirty="0" smtClean="0"/>
                    </a:p>
                  </a:txBody>
                  <a:tcPr anchor="ctr"/>
                </a:tc>
              </a:tr>
              <a:tr h="2167326">
                <a:tc>
                  <a:txBody>
                    <a:bodyPr/>
                    <a:lstStyle/>
                    <a:p>
                      <a:pPr marL="285750" indent="-285750" algn="ctr">
                        <a:buFont typeface="Wingdings" panose="05000000000000000000" pitchFamily="2" charset="2"/>
                        <a:buChar char="ü"/>
                      </a:pPr>
                      <a:r>
                        <a:rPr lang="fr-CA" dirty="0" smtClean="0"/>
                        <a:t> L’Image</a:t>
                      </a:r>
                      <a:r>
                        <a:rPr lang="fr-CA" baseline="0" dirty="0" smtClean="0"/>
                        <a:t> de marque des Montagnes</a:t>
                      </a: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CA" sz="1800" dirty="0" smtClean="0"/>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1800" dirty="0" smtClean="0"/>
                        <a:t>Prêt-à-partir par activité et milieu – Passeport plein air – Guide du randonneur</a:t>
                      </a:r>
                    </a:p>
                  </a:txBody>
                  <a:tcPr anchor="ctr"/>
                </a:tc>
                <a:tc>
                  <a:txBody>
                    <a:bodyPr/>
                    <a:lstStyle/>
                    <a:p>
                      <a:pPr algn="ctr"/>
                      <a:r>
                        <a:rPr lang="fr-CA" dirty="0" smtClean="0"/>
                        <a:t>Image</a:t>
                      </a:r>
                      <a:r>
                        <a:rPr lang="fr-CA" baseline="0" dirty="0" smtClean="0"/>
                        <a:t> de marque et structuration de l’offre</a:t>
                      </a:r>
                      <a:endParaRPr lang="fr-CA" dirty="0"/>
                    </a:p>
                  </a:txBody>
                  <a:tcPr anchor="ctr"/>
                </a:tc>
                <a:tc>
                  <a:txBody>
                    <a:bodyPr/>
                    <a:lstStyle/>
                    <a:p>
                      <a:pPr algn="ctr"/>
                      <a:r>
                        <a:rPr lang="fr-CA" b="1" dirty="0" smtClean="0"/>
                        <a:t>Le corridor forestier du Grand Coteau</a:t>
                      </a:r>
                      <a:endParaRPr lang="fr-CA" b="1" dirty="0"/>
                    </a:p>
                  </a:txBody>
                  <a:tcPr anchor="ctr"/>
                </a:tc>
              </a:tr>
              <a:tr h="1673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smtClean="0"/>
                        <a:t>Grande boucle de 1000 km </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smtClean="0"/>
                        <a:t>(Sentier National)</a:t>
                      </a:r>
                    </a:p>
                  </a:txBody>
                  <a:tcPr anchor="ctr"/>
                </a:tc>
                <a:tc>
                  <a:txBody>
                    <a:bodyPr/>
                    <a:lstStyle/>
                    <a:p>
                      <a:pPr marL="0" indent="0" algn="ctr">
                        <a:buFont typeface="Wingdings" panose="05000000000000000000" pitchFamily="2" charset="2"/>
                        <a:buNone/>
                      </a:pPr>
                      <a:r>
                        <a:rPr lang="fr-CA" dirty="0" smtClean="0"/>
                        <a:t>Développement</a:t>
                      </a:r>
                      <a:r>
                        <a:rPr lang="fr-CA" baseline="0" dirty="0" smtClean="0"/>
                        <a:t> de la rivière L’Assomption</a:t>
                      </a:r>
                    </a:p>
                  </a:txBody>
                  <a:tcPr anchor="ctr"/>
                </a:tc>
                <a:tc>
                  <a:txBody>
                    <a:bodyPr/>
                    <a:lstStyle/>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baseline="0" dirty="0" smtClean="0"/>
                        <a:t>Développement et mise en valeur du corridor bleu</a:t>
                      </a: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dirty="0" smtClean="0"/>
                        <a:t>La route blanche</a:t>
                      </a:r>
                      <a:r>
                        <a:rPr lang="fr-CA" baseline="0" dirty="0" smtClean="0"/>
                        <a:t> </a:t>
                      </a:r>
                      <a:endParaRPr lang="fr-CA" dirty="0" smtClean="0"/>
                    </a:p>
                  </a:txBody>
                  <a:tcPr anchor="ctr"/>
                </a:tc>
              </a:tr>
              <a:tr h="7193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800" dirty="0" smtClean="0"/>
                        <a:t>La sécurité; de la rue au sommet de la montagne</a:t>
                      </a:r>
                    </a:p>
                  </a:txBody>
                  <a:tcPr anchor="ctr"/>
                </a:tc>
                <a:tc>
                  <a:txBody>
                    <a:bodyPr/>
                    <a:lstStyle/>
                    <a:p>
                      <a:pPr algn="ctr"/>
                      <a:r>
                        <a:rPr lang="fr-CA" b="1" dirty="0" smtClean="0"/>
                        <a:t>Développer la participation</a:t>
                      </a:r>
                      <a:r>
                        <a:rPr lang="fr-CA" b="1" baseline="0" dirty="0" smtClean="0"/>
                        <a:t> </a:t>
                      </a:r>
                      <a:br>
                        <a:rPr lang="fr-CA" b="1" baseline="0" dirty="0" smtClean="0"/>
                      </a:br>
                      <a:r>
                        <a:rPr lang="fr-CA" b="1" baseline="0" dirty="0" smtClean="0"/>
                        <a:t>au plein air de proximité</a:t>
                      </a:r>
                      <a:endParaRPr lang="fr-CA" b="1" dirty="0"/>
                    </a:p>
                  </a:txBody>
                  <a:tcPr anchor="ctr"/>
                </a:tc>
                <a:tc>
                  <a:txBody>
                    <a:bodyPr/>
                    <a:lstStyle/>
                    <a:p>
                      <a:pPr algn="ctr"/>
                      <a:r>
                        <a:rPr lang="fr-CA" b="1" dirty="0" smtClean="0"/>
                        <a:t>Un grand projet éducatif en plein air</a:t>
                      </a:r>
                      <a:endParaRPr lang="fr-CA" b="1" dirty="0"/>
                    </a:p>
                  </a:txBody>
                  <a:tcPr anchor="ctr"/>
                </a:tc>
              </a:tr>
            </a:tbl>
          </a:graphicData>
        </a:graphic>
      </p:graphicFrame>
    </p:spTree>
    <p:extLst>
      <p:ext uri="{BB962C8B-B14F-4D97-AF65-F5344CB8AC3E}">
        <p14:creationId xmlns:p14="http://schemas.microsoft.com/office/powerpoint/2010/main" val="83960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2313920" cy="1717510"/>
          </a:xfrm>
        </p:spPr>
        <p:txBody>
          <a:bodyPr>
            <a:normAutofit fontScale="90000"/>
          </a:bodyPr>
          <a:lstStyle/>
          <a:p>
            <a:pPr algn="ctr"/>
            <a:r>
              <a:rPr lang="fr-CA" sz="4000" b="1" dirty="0" smtClean="0"/>
              <a:t>Le rôle des municipalités pour le développement du plein </a:t>
            </a:r>
            <a:r>
              <a:rPr lang="fr-CA" sz="4000" b="1" dirty="0"/>
              <a:t>air</a:t>
            </a:r>
            <a:br>
              <a:rPr lang="fr-CA" sz="4000" b="1" dirty="0"/>
            </a:br>
            <a:r>
              <a:rPr lang="fr-CA" sz="2000" b="1" dirty="0" smtClean="0"/>
              <a:t>L’exemple </a:t>
            </a:r>
            <a:r>
              <a:rPr lang="fr-CA" sz="2000" b="1" dirty="0"/>
              <a:t>de Val-D’Or – Le rôle capital des municipalités dans la promotion des saines habitudes de </a:t>
            </a:r>
            <a:r>
              <a:rPr lang="fr-CA" sz="2000" b="1" dirty="0" smtClean="0"/>
              <a:t>vie</a:t>
            </a:r>
            <a:r>
              <a:rPr lang="fr-CA" sz="2000" b="1" dirty="0"/>
              <a:t/>
            </a:r>
            <a:br>
              <a:rPr lang="fr-CA" sz="2000" b="1" dirty="0"/>
            </a:br>
            <a:r>
              <a:rPr lang="fr-CA" sz="2000" i="1" dirty="0"/>
              <a:t>Une base de plein air d’envergure est en train de voir le jour à Val-d’Or :</a:t>
            </a:r>
            <a:r>
              <a:rPr lang="fr-CA" sz="2000" b="1" i="1" dirty="0"/>
              <a:t> la Forêt récréative</a:t>
            </a:r>
            <a:r>
              <a:rPr lang="fr-CA" sz="2000" i="1" dirty="0"/>
              <a:t>, grand terrain de jeu de 50 km2 situé en périphérie de la ville. Les nouvelles infrastructures attirent une foule de nouveaux adeptes aux plaisirs du plein air. </a:t>
            </a:r>
            <a:r>
              <a:rPr lang="fr-CA" sz="2000" b="1" i="1" u="sng" dirty="0"/>
              <a:t/>
            </a:r>
            <a:br>
              <a:rPr lang="fr-CA" sz="2000" b="1" i="1" u="sng" dirty="0"/>
            </a:br>
            <a:endParaRPr lang="fr-CA" sz="2000" b="1" dirty="0"/>
          </a:p>
        </p:txBody>
      </p:sp>
      <p:sp>
        <p:nvSpPr>
          <p:cNvPr id="3" name="Espace réservé du contenu 2"/>
          <p:cNvSpPr>
            <a:spLocks noGrp="1"/>
          </p:cNvSpPr>
          <p:nvPr>
            <p:ph idx="1"/>
          </p:nvPr>
        </p:nvSpPr>
        <p:spPr>
          <a:xfrm>
            <a:off x="343693" y="1717511"/>
            <a:ext cx="4143880" cy="4747457"/>
          </a:xfrm>
        </p:spPr>
        <p:txBody>
          <a:bodyPr>
            <a:normAutofit fontScale="47500" lnSpcReduction="20000"/>
          </a:bodyPr>
          <a:lstStyle/>
          <a:p>
            <a:pPr marL="0" indent="0" algn="ctr">
              <a:buNone/>
            </a:pPr>
            <a:r>
              <a:rPr lang="fr-CA" b="1" dirty="0" smtClean="0"/>
              <a:t>Quoi </a:t>
            </a:r>
            <a:r>
              <a:rPr lang="fr-CA" b="1" dirty="0"/>
              <a:t>– Modèle de forêt de proximité</a:t>
            </a:r>
            <a:r>
              <a:rPr lang="fr-CA" b="1" dirty="0" smtClean="0"/>
              <a:t>…! Base de plein air</a:t>
            </a:r>
            <a:endParaRPr lang="fr-CA" dirty="0" smtClean="0"/>
          </a:p>
          <a:p>
            <a:pPr algn="ctr">
              <a:lnSpc>
                <a:spcPct val="120000"/>
              </a:lnSpc>
            </a:pPr>
            <a:r>
              <a:rPr lang="fr-CA" dirty="0" smtClean="0"/>
              <a:t>Ski de fond</a:t>
            </a:r>
          </a:p>
          <a:p>
            <a:pPr algn="ctr">
              <a:lnSpc>
                <a:spcPct val="120000"/>
              </a:lnSpc>
            </a:pPr>
            <a:r>
              <a:rPr lang="fr-CA" dirty="0" smtClean="0"/>
              <a:t>Randonnée</a:t>
            </a:r>
          </a:p>
          <a:p>
            <a:pPr algn="ctr">
              <a:lnSpc>
                <a:spcPct val="120000"/>
              </a:lnSpc>
            </a:pPr>
            <a:r>
              <a:rPr lang="fr-CA" dirty="0" smtClean="0"/>
              <a:t>Raquette </a:t>
            </a:r>
          </a:p>
          <a:p>
            <a:pPr algn="ctr">
              <a:lnSpc>
                <a:spcPct val="120000"/>
              </a:lnSpc>
            </a:pPr>
            <a:r>
              <a:rPr lang="fr-CA" dirty="0" smtClean="0"/>
              <a:t>Patin </a:t>
            </a:r>
          </a:p>
          <a:p>
            <a:pPr algn="ctr">
              <a:lnSpc>
                <a:spcPct val="120000"/>
              </a:lnSpc>
            </a:pPr>
            <a:r>
              <a:rPr lang="fr-CA" dirty="0" smtClean="0"/>
              <a:t>Vélo de montagne</a:t>
            </a:r>
          </a:p>
          <a:p>
            <a:pPr marL="0" indent="0" algn="ctr">
              <a:lnSpc>
                <a:spcPct val="120000"/>
              </a:lnSpc>
              <a:buNone/>
            </a:pPr>
            <a:endParaRPr lang="fr-CA" dirty="0" smtClean="0"/>
          </a:p>
          <a:p>
            <a:pPr marL="0" indent="0" algn="ctr">
              <a:lnSpc>
                <a:spcPct val="120000"/>
              </a:lnSpc>
              <a:buNone/>
            </a:pPr>
            <a:r>
              <a:rPr lang="fr-CA" b="1" dirty="0" smtClean="0"/>
              <a:t>Résultats et suites…</a:t>
            </a:r>
          </a:p>
          <a:p>
            <a:pPr algn="ctr">
              <a:lnSpc>
                <a:spcPct val="120000"/>
              </a:lnSpc>
            </a:pPr>
            <a:r>
              <a:rPr lang="fr-CA" dirty="0" smtClean="0"/>
              <a:t>Explosion de la fréquentation </a:t>
            </a:r>
          </a:p>
          <a:p>
            <a:pPr algn="ctr">
              <a:lnSpc>
                <a:spcPct val="120000"/>
              </a:lnSpc>
            </a:pPr>
            <a:r>
              <a:rPr lang="fr-CA" dirty="0" smtClean="0"/>
              <a:t>Protection des écosystèmes </a:t>
            </a:r>
          </a:p>
          <a:p>
            <a:pPr algn="ctr">
              <a:lnSpc>
                <a:spcPct val="120000"/>
              </a:lnSpc>
            </a:pPr>
            <a:r>
              <a:rPr lang="fr-CA" dirty="0" smtClean="0"/>
              <a:t>Camps d’été, sites de camping, activités aquatiques, nouveaux sentiers et équipements, panneaux d’interprétation </a:t>
            </a:r>
          </a:p>
          <a:p>
            <a:pPr algn="ctr">
              <a:lnSpc>
                <a:spcPct val="120000"/>
              </a:lnSpc>
            </a:pPr>
            <a:r>
              <a:rPr lang="fr-CA" dirty="0" smtClean="0"/>
              <a:t>Hausse de la qualité de vie des citoyens ? Facteur de d’attraction pour les nouveaux résidents ! </a:t>
            </a:r>
          </a:p>
          <a:p>
            <a:endParaRPr lang="fr-CA" dirty="0"/>
          </a:p>
        </p:txBody>
      </p:sp>
      <p:sp>
        <p:nvSpPr>
          <p:cNvPr id="4" name="Espace réservé du contenu 2"/>
          <p:cNvSpPr txBox="1">
            <a:spLocks/>
          </p:cNvSpPr>
          <p:nvPr/>
        </p:nvSpPr>
        <p:spPr>
          <a:xfrm>
            <a:off x="5126665" y="1488596"/>
            <a:ext cx="35955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CA" dirty="0"/>
          </a:p>
        </p:txBody>
      </p:sp>
      <p:sp>
        <p:nvSpPr>
          <p:cNvPr id="5" name="Rectangle 4"/>
          <p:cNvSpPr/>
          <p:nvPr/>
        </p:nvSpPr>
        <p:spPr>
          <a:xfrm>
            <a:off x="5126665" y="1719053"/>
            <a:ext cx="6548163" cy="4653582"/>
          </a:xfrm>
          <a:prstGeom prst="rect">
            <a:avLst/>
          </a:prstGeom>
        </p:spPr>
        <p:txBody>
          <a:bodyPr wrap="square">
            <a:spAutoFit/>
          </a:bodyPr>
          <a:lstStyle/>
          <a:p>
            <a:pPr algn="ctr">
              <a:lnSpc>
                <a:spcPct val="120000"/>
              </a:lnSpc>
            </a:pPr>
            <a:r>
              <a:rPr lang="fr-CA" sz="1300" b="1" dirty="0" smtClean="0"/>
              <a:t>Pour Qui</a:t>
            </a:r>
            <a:endParaRPr lang="fr-CA" sz="1300" b="1" dirty="0"/>
          </a:p>
          <a:p>
            <a:pPr algn="ctr">
              <a:lnSpc>
                <a:spcPct val="120000"/>
              </a:lnSpc>
            </a:pPr>
            <a:r>
              <a:rPr lang="fr-CA" sz="1300" dirty="0"/>
              <a:t>Scolaire </a:t>
            </a:r>
          </a:p>
          <a:p>
            <a:pPr algn="ctr">
              <a:lnSpc>
                <a:spcPct val="120000"/>
              </a:lnSpc>
            </a:pPr>
            <a:r>
              <a:rPr lang="fr-CA" sz="1300" dirty="0" smtClean="0"/>
              <a:t>Citoyens</a:t>
            </a:r>
          </a:p>
          <a:p>
            <a:pPr algn="ctr">
              <a:lnSpc>
                <a:spcPct val="120000"/>
              </a:lnSpc>
            </a:pPr>
            <a:r>
              <a:rPr lang="fr-CA" sz="1300" dirty="0" smtClean="0"/>
              <a:t>Touristes </a:t>
            </a:r>
            <a:endParaRPr lang="fr-CA" sz="1300" dirty="0"/>
          </a:p>
          <a:p>
            <a:pPr algn="ctr">
              <a:lnSpc>
                <a:spcPct val="120000"/>
              </a:lnSpc>
            </a:pPr>
            <a:r>
              <a:rPr lang="fr-CA" sz="1300" dirty="0"/>
              <a:t>E</a:t>
            </a:r>
            <a:r>
              <a:rPr lang="fr-CA" sz="1300" dirty="0" smtClean="0"/>
              <a:t>xcursionnistes </a:t>
            </a:r>
            <a:endParaRPr lang="fr-CA" sz="1300" dirty="0"/>
          </a:p>
          <a:p>
            <a:pPr algn="ctr">
              <a:lnSpc>
                <a:spcPct val="120000"/>
              </a:lnSpc>
            </a:pPr>
            <a:endParaRPr lang="fr-CA" sz="1300" b="1" dirty="0" smtClean="0"/>
          </a:p>
          <a:p>
            <a:pPr algn="ctr">
              <a:lnSpc>
                <a:spcPct val="120000"/>
              </a:lnSpc>
            </a:pPr>
            <a:r>
              <a:rPr lang="fr-CA" sz="1300" b="1" dirty="0" smtClean="0"/>
              <a:t>Comment </a:t>
            </a:r>
            <a:endParaRPr lang="fr-CA" sz="1300" b="1" dirty="0"/>
          </a:p>
          <a:p>
            <a:pPr algn="ctr">
              <a:lnSpc>
                <a:spcPct val="120000"/>
              </a:lnSpc>
            </a:pPr>
            <a:r>
              <a:rPr lang="fr-CA" sz="1300" dirty="0" smtClean="0"/>
              <a:t>Élaboration </a:t>
            </a:r>
            <a:r>
              <a:rPr lang="fr-CA" sz="1300" dirty="0"/>
              <a:t>d’un plan de développement – Planification financière menée sur un partenariat </a:t>
            </a:r>
            <a:r>
              <a:rPr lang="fr-CA" sz="1300" dirty="0" smtClean="0"/>
              <a:t>public-privé (1,8 M$ sur 5 ans)</a:t>
            </a:r>
            <a:endParaRPr lang="fr-CA" sz="1300" dirty="0"/>
          </a:p>
          <a:p>
            <a:pPr algn="ctr">
              <a:lnSpc>
                <a:spcPct val="120000"/>
              </a:lnSpc>
            </a:pPr>
            <a:r>
              <a:rPr lang="fr-CA" sz="1300" i="1" dirty="0"/>
              <a:t>S</a:t>
            </a:r>
            <a:r>
              <a:rPr lang="fr-CA" sz="1300" i="1" dirty="0" smtClean="0"/>
              <a:t>outien </a:t>
            </a:r>
            <a:r>
              <a:rPr lang="fr-CA" sz="1300" i="1" dirty="0"/>
              <a:t>des groupes de bénévoles (vélo et ski de fond</a:t>
            </a:r>
            <a:r>
              <a:rPr lang="fr-CA" sz="1300" i="1" dirty="0" smtClean="0"/>
              <a:t>)</a:t>
            </a:r>
          </a:p>
          <a:p>
            <a:pPr algn="ctr">
              <a:lnSpc>
                <a:spcPct val="120000"/>
              </a:lnSpc>
            </a:pPr>
            <a:r>
              <a:rPr lang="fr-CA" sz="1300" dirty="0"/>
              <a:t>Prise en charge de l’entretien des sentiers de ski de fond</a:t>
            </a:r>
          </a:p>
          <a:p>
            <a:pPr algn="ctr">
              <a:lnSpc>
                <a:spcPct val="120000"/>
              </a:lnSpc>
            </a:pPr>
            <a:r>
              <a:rPr lang="fr-CA" sz="1300" dirty="0" smtClean="0"/>
              <a:t>Construction </a:t>
            </a:r>
            <a:r>
              <a:rPr lang="fr-CA" sz="1300" dirty="0" smtClean="0"/>
              <a:t>d'un chalet pour les animateurs; </a:t>
            </a:r>
            <a:r>
              <a:rPr lang="fr-CA" sz="1300" dirty="0"/>
              <a:t>puis d’un </a:t>
            </a:r>
            <a:r>
              <a:rPr lang="fr-CA" sz="1300" dirty="0" smtClean="0"/>
              <a:t>2</a:t>
            </a:r>
            <a:r>
              <a:rPr lang="fr-CA" sz="1300" baseline="30000" dirty="0" smtClean="0"/>
              <a:t>e </a:t>
            </a:r>
            <a:r>
              <a:rPr lang="fr-CA" sz="1300" dirty="0" smtClean="0"/>
              <a:t>pour les utilisateurs (1,4 M$)</a:t>
            </a:r>
            <a:endParaRPr lang="fr-CA" sz="1300" dirty="0"/>
          </a:p>
          <a:p>
            <a:pPr algn="ctr">
              <a:lnSpc>
                <a:spcPct val="120000"/>
              </a:lnSpc>
            </a:pPr>
            <a:r>
              <a:rPr lang="fr-CA" sz="1300" dirty="0" smtClean="0"/>
              <a:t>Organisation </a:t>
            </a:r>
            <a:r>
              <a:rPr lang="fr-CA" sz="1300" dirty="0"/>
              <a:t>d’événements sportifs et culturels </a:t>
            </a:r>
          </a:p>
          <a:p>
            <a:pPr algn="ctr">
              <a:lnSpc>
                <a:spcPct val="120000"/>
              </a:lnSpc>
            </a:pPr>
            <a:r>
              <a:rPr lang="fr-CA" sz="1300" dirty="0"/>
              <a:t>Nouveaux parc à vélo de montagne, nouveaux sentiers pédestres </a:t>
            </a:r>
          </a:p>
          <a:p>
            <a:pPr algn="ctr">
              <a:lnSpc>
                <a:spcPct val="120000"/>
              </a:lnSpc>
            </a:pPr>
            <a:r>
              <a:rPr lang="fr-CA" sz="1300" dirty="0"/>
              <a:t>Aménagement d’un stationnement</a:t>
            </a:r>
          </a:p>
          <a:p>
            <a:pPr algn="ctr">
              <a:lnSpc>
                <a:spcPct val="120000"/>
              </a:lnSpc>
            </a:pPr>
            <a:r>
              <a:rPr lang="fr-CA" sz="1300" dirty="0" smtClean="0"/>
              <a:t>Finalement</a:t>
            </a:r>
            <a:r>
              <a:rPr lang="fr-CA" sz="1300" dirty="0" smtClean="0"/>
              <a:t>… </a:t>
            </a:r>
            <a:r>
              <a:rPr lang="fr-CA" sz="1300" dirty="0"/>
              <a:t>location de </a:t>
            </a:r>
            <a:r>
              <a:rPr lang="fr-CA" sz="1300" dirty="0" smtClean="0"/>
              <a:t>matériel</a:t>
            </a:r>
          </a:p>
          <a:p>
            <a:pPr algn="ctr">
              <a:lnSpc>
                <a:spcPct val="120000"/>
              </a:lnSpc>
            </a:pPr>
            <a:endParaRPr lang="fr-CA" sz="1300" dirty="0"/>
          </a:p>
          <a:p>
            <a:pPr algn="ctr">
              <a:lnSpc>
                <a:spcPct val="120000"/>
              </a:lnSpc>
            </a:pPr>
            <a:r>
              <a:rPr lang="fr-CA" sz="1300" b="1" dirty="0" smtClean="0"/>
              <a:t>Le facteur humain ! </a:t>
            </a:r>
          </a:p>
          <a:p>
            <a:pPr algn="ctr">
              <a:lnSpc>
                <a:spcPct val="120000"/>
              </a:lnSpc>
            </a:pPr>
            <a:endParaRPr lang="fr-CA" sz="1300" dirty="0"/>
          </a:p>
        </p:txBody>
      </p:sp>
    </p:spTree>
    <p:extLst>
      <p:ext uri="{BB962C8B-B14F-4D97-AF65-F5344CB8AC3E}">
        <p14:creationId xmlns:p14="http://schemas.microsoft.com/office/powerpoint/2010/main" val="2861450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6142" cy="6849080"/>
          </a:xfrm>
          <a:prstGeom prst="rect">
            <a:avLst/>
          </a:prstGeom>
        </p:spPr>
      </p:pic>
      <p:sp>
        <p:nvSpPr>
          <p:cNvPr id="2" name="Titre 1"/>
          <p:cNvSpPr>
            <a:spLocks noGrp="1"/>
          </p:cNvSpPr>
          <p:nvPr>
            <p:ph type="title"/>
          </p:nvPr>
        </p:nvSpPr>
        <p:spPr>
          <a:xfrm>
            <a:off x="838200" y="140536"/>
            <a:ext cx="10515600" cy="1325563"/>
          </a:xfrm>
        </p:spPr>
        <p:txBody>
          <a:bodyPr>
            <a:normAutofit/>
          </a:bodyPr>
          <a:lstStyle/>
          <a:p>
            <a:pPr algn="ctr"/>
            <a:r>
              <a:rPr lang="fr-CA" b="1" dirty="0" smtClean="0"/>
              <a:t>Rôle des municipalités dans le développement et la promotion du plein air ?</a:t>
            </a:r>
            <a:endParaRPr lang="fr-CA" b="1" dirty="0"/>
          </a:p>
        </p:txBody>
      </p:sp>
      <p:sp>
        <p:nvSpPr>
          <p:cNvPr id="5" name="Rectangle 4"/>
          <p:cNvSpPr/>
          <p:nvPr/>
        </p:nvSpPr>
        <p:spPr>
          <a:xfrm>
            <a:off x="348343" y="5355771"/>
            <a:ext cx="1422400" cy="111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space réservé du contenu 2"/>
          <p:cNvSpPr>
            <a:spLocks noGrp="1"/>
          </p:cNvSpPr>
          <p:nvPr>
            <p:ph idx="1"/>
          </p:nvPr>
        </p:nvSpPr>
        <p:spPr>
          <a:xfrm>
            <a:off x="838200" y="1597715"/>
            <a:ext cx="10515600" cy="5391901"/>
          </a:xfrm>
        </p:spPr>
        <p:txBody>
          <a:bodyPr>
            <a:normAutofit fontScale="47500" lnSpcReduction="20000"/>
          </a:bodyPr>
          <a:lstStyle/>
          <a:p>
            <a:pPr marL="0" indent="0">
              <a:buNone/>
            </a:pPr>
            <a:r>
              <a:rPr lang="fr-CA" b="1" dirty="0"/>
              <a:t>Connaissance du territoire et de </a:t>
            </a:r>
            <a:r>
              <a:rPr lang="fr-CA" b="1" dirty="0" smtClean="0"/>
              <a:t>l’offre</a:t>
            </a:r>
          </a:p>
          <a:p>
            <a:r>
              <a:rPr lang="fr-CA" dirty="0" smtClean="0"/>
              <a:t>Répertoire des sites et lieux de pratiques </a:t>
            </a:r>
          </a:p>
          <a:p>
            <a:r>
              <a:rPr lang="fr-CA" dirty="0" smtClean="0"/>
              <a:t>Répertoire des organisations sur son territoire</a:t>
            </a:r>
          </a:p>
          <a:p>
            <a:pPr marL="0" indent="0">
              <a:buNone/>
            </a:pPr>
            <a:r>
              <a:rPr lang="fr-CA" b="1" dirty="0" smtClean="0"/>
              <a:t>Pérennisation des sites </a:t>
            </a:r>
          </a:p>
          <a:p>
            <a:r>
              <a:rPr lang="fr-CA" dirty="0" smtClean="0"/>
              <a:t>Plans directeurs, Chartes, </a:t>
            </a:r>
            <a:r>
              <a:rPr lang="fr-CA" dirty="0"/>
              <a:t>Achat, zonage, servitudes, droits de </a:t>
            </a:r>
            <a:r>
              <a:rPr lang="fr-CA" dirty="0" smtClean="0"/>
              <a:t>passage</a:t>
            </a:r>
            <a:endParaRPr lang="fr-CA" dirty="0"/>
          </a:p>
          <a:p>
            <a:pPr marL="0" indent="0">
              <a:buNone/>
            </a:pPr>
            <a:r>
              <a:rPr lang="fr-CA" b="1" dirty="0" smtClean="0"/>
              <a:t>Exigences en matière de sécurité  et de gestion des risques </a:t>
            </a:r>
          </a:p>
          <a:p>
            <a:r>
              <a:rPr lang="fr-CA" dirty="0"/>
              <a:t>Sécurité (Plan d’urgence, balises, patrouilleur/surveillant</a:t>
            </a:r>
            <a:r>
              <a:rPr lang="fr-CA" dirty="0" smtClean="0"/>
              <a:t>)</a:t>
            </a:r>
          </a:p>
          <a:p>
            <a:r>
              <a:rPr lang="fr-CA" dirty="0" smtClean="0"/>
              <a:t>Gestion de risque (Qualité des aménagement, normes de construction, etc.)</a:t>
            </a:r>
          </a:p>
          <a:p>
            <a:pPr marL="0" indent="0">
              <a:buNone/>
            </a:pPr>
            <a:r>
              <a:rPr lang="fr-CA" b="1" dirty="0" smtClean="0"/>
              <a:t>Animation </a:t>
            </a:r>
            <a:r>
              <a:rPr lang="fr-CA" b="1" dirty="0"/>
              <a:t>(Camps de jours/vacances, événements, compétitions</a:t>
            </a:r>
            <a:r>
              <a:rPr lang="fr-CA" b="1" dirty="0" smtClean="0"/>
              <a:t>)</a:t>
            </a:r>
          </a:p>
          <a:p>
            <a:r>
              <a:rPr lang="fr-CA" dirty="0" smtClean="0"/>
              <a:t>Reconnaissances des organismes</a:t>
            </a:r>
          </a:p>
          <a:p>
            <a:r>
              <a:rPr lang="fr-CA" dirty="0" smtClean="0"/>
              <a:t>Programmation des activités et intégration des programmes de loisirs, d’activités physiques, de saines habitudes de vie, de protection de l’environnement, d’éducation, etc. etc.)</a:t>
            </a:r>
            <a:endParaRPr lang="fr-CA" dirty="0"/>
          </a:p>
          <a:p>
            <a:pPr marL="0" indent="0">
              <a:buNone/>
            </a:pPr>
            <a:r>
              <a:rPr lang="fr-CA" b="1" dirty="0" smtClean="0"/>
              <a:t>Aménagements </a:t>
            </a:r>
            <a:r>
              <a:rPr lang="fr-CA" b="1" dirty="0"/>
              <a:t>et entretiens (Sentiers, signalisation, </a:t>
            </a:r>
            <a:r>
              <a:rPr lang="fr-CA" b="1" dirty="0" smtClean="0"/>
              <a:t>stationnement, immobilisations, etc.)</a:t>
            </a:r>
          </a:p>
          <a:p>
            <a:r>
              <a:rPr lang="fr-CA" dirty="0"/>
              <a:t>Entretien et aménagements sécuritaire des sentiers récréatifs </a:t>
            </a:r>
            <a:endParaRPr lang="fr-CA" b="1" dirty="0"/>
          </a:p>
          <a:p>
            <a:pPr marL="0" indent="0">
              <a:buNone/>
            </a:pPr>
            <a:r>
              <a:rPr lang="fr-CA" b="1" dirty="0"/>
              <a:t>Promotion (Cartographie, </a:t>
            </a:r>
            <a:r>
              <a:rPr lang="fr-CA" b="1" dirty="0" smtClean="0"/>
              <a:t>prêt-à-partir, sites internet, accréditation régionale…)</a:t>
            </a:r>
            <a:endParaRPr lang="fr-CA" dirty="0" smtClean="0"/>
          </a:p>
          <a:p>
            <a:r>
              <a:rPr lang="fr-CA" dirty="0" smtClean="0"/>
              <a:t>Planification – Cadres de référence – Plans directeur (Plans – programmes – règlements - Consultants)</a:t>
            </a:r>
          </a:p>
          <a:p>
            <a:r>
              <a:rPr lang="fr-CA" dirty="0" smtClean="0"/>
              <a:t>Saines </a:t>
            </a:r>
            <a:r>
              <a:rPr lang="fr-CA" dirty="0"/>
              <a:t>habitudes de vie </a:t>
            </a:r>
            <a:endParaRPr lang="fr-CA" dirty="0" smtClean="0"/>
          </a:p>
          <a:p>
            <a:pPr marL="0" indent="0">
              <a:buNone/>
            </a:pPr>
            <a:r>
              <a:rPr lang="fr-CA" b="1" dirty="0" smtClean="0"/>
              <a:t>Stratégie gagnante : </a:t>
            </a:r>
          </a:p>
          <a:p>
            <a:pPr marL="0" indent="0">
              <a:buNone/>
            </a:pPr>
            <a:r>
              <a:rPr lang="fr-CA" dirty="0" smtClean="0"/>
              <a:t>PARTENARIATS </a:t>
            </a:r>
            <a:r>
              <a:rPr lang="fr-CA" dirty="0"/>
              <a:t>POUR DÉVELOPPER ET PROMOUVOIR LE PLEIN AIR SUR LE </a:t>
            </a:r>
            <a:r>
              <a:rPr lang="fr-CA" dirty="0" smtClean="0"/>
              <a:t>TERRITOIRE</a:t>
            </a:r>
            <a:br>
              <a:rPr lang="fr-CA" dirty="0" smtClean="0"/>
            </a:br>
            <a:r>
              <a:rPr lang="fr-CA" dirty="0" smtClean="0"/>
              <a:t> </a:t>
            </a:r>
            <a:r>
              <a:rPr lang="fr-CA" sz="2300" dirty="0"/>
              <a:t>(Roult, R., Auger, D., Garneau, J., Fillion, M. Poirier, J. « Plein air et municipalités régionales de comté : état des lieux, enjeux et défis </a:t>
            </a:r>
            <a:r>
              <a:rPr lang="fr-CA" sz="2300" dirty="0" smtClean="0"/>
              <a:t>» (2018). </a:t>
            </a:r>
          </a:p>
          <a:p>
            <a:r>
              <a:rPr lang="fr-CA" b="1" dirty="0" smtClean="0"/>
              <a:t>Le plan de développement en plein air… !</a:t>
            </a:r>
            <a:endParaRPr lang="fr-CA" b="1" dirty="0"/>
          </a:p>
        </p:txBody>
      </p:sp>
    </p:spTree>
    <p:extLst>
      <p:ext uri="{BB962C8B-B14F-4D97-AF65-F5344CB8AC3E}">
        <p14:creationId xmlns:p14="http://schemas.microsoft.com/office/powerpoint/2010/main" val="622989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6142" cy="6849080"/>
          </a:xfrm>
          <a:prstGeom prst="rect">
            <a:avLst/>
          </a:prstGeom>
        </p:spPr>
      </p:pic>
      <p:sp>
        <p:nvSpPr>
          <p:cNvPr id="2" name="Titre 1"/>
          <p:cNvSpPr>
            <a:spLocks noGrp="1"/>
          </p:cNvSpPr>
          <p:nvPr>
            <p:ph type="title"/>
          </p:nvPr>
        </p:nvSpPr>
        <p:spPr>
          <a:xfrm>
            <a:off x="4330641" y="250031"/>
            <a:ext cx="3514860" cy="1325563"/>
          </a:xfrm>
        </p:spPr>
        <p:txBody>
          <a:bodyPr/>
          <a:lstStyle/>
          <a:p>
            <a:r>
              <a:rPr lang="fr-CA" b="1" dirty="0" smtClean="0"/>
              <a:t>Plan de match</a:t>
            </a:r>
            <a:endParaRPr lang="fr-CA" b="1" dirty="0"/>
          </a:p>
        </p:txBody>
      </p:sp>
      <p:sp>
        <p:nvSpPr>
          <p:cNvPr id="3" name="Espace réservé du contenu 2"/>
          <p:cNvSpPr>
            <a:spLocks noGrp="1"/>
          </p:cNvSpPr>
          <p:nvPr>
            <p:ph idx="1"/>
          </p:nvPr>
        </p:nvSpPr>
        <p:spPr>
          <a:xfrm>
            <a:off x="1585174" y="1825625"/>
            <a:ext cx="10515600" cy="4351338"/>
          </a:xfrm>
        </p:spPr>
        <p:txBody>
          <a:bodyPr>
            <a:normAutofit/>
          </a:bodyPr>
          <a:lstStyle/>
          <a:p>
            <a:pPr>
              <a:buFont typeface="Wingdings" panose="05000000000000000000" pitchFamily="2" charset="2"/>
              <a:buChar char="ü"/>
            </a:pPr>
            <a:r>
              <a:rPr lang="fr-CA" sz="2400" dirty="0"/>
              <a:t>V</a:t>
            </a:r>
            <a:r>
              <a:rPr lang="fr-CA" sz="2400" dirty="0" smtClean="0"/>
              <a:t>ue d’ensemble rapide sur le plein air  </a:t>
            </a:r>
          </a:p>
          <a:p>
            <a:pPr lvl="1">
              <a:buFont typeface="Wingdings" panose="05000000000000000000" pitchFamily="2" charset="2"/>
              <a:buChar char="ü"/>
            </a:pPr>
            <a:r>
              <a:rPr lang="fr-CA" dirty="0" smtClean="0"/>
              <a:t>Le plein air c’est quoi ? </a:t>
            </a:r>
          </a:p>
          <a:p>
            <a:pPr lvl="1">
              <a:buFont typeface="Wingdings" panose="05000000000000000000" pitchFamily="2" charset="2"/>
              <a:buChar char="ü"/>
            </a:pPr>
            <a:r>
              <a:rPr lang="fr-CA" dirty="0" smtClean="0"/>
              <a:t>Le plein air c’est qui ? </a:t>
            </a:r>
          </a:p>
          <a:p>
            <a:pPr lvl="1">
              <a:buFont typeface="Wingdings" panose="05000000000000000000" pitchFamily="2" charset="2"/>
              <a:buChar char="ü"/>
            </a:pPr>
            <a:r>
              <a:rPr lang="fr-CA" dirty="0" smtClean="0"/>
              <a:t>Quelques ressources utiles en </a:t>
            </a:r>
            <a:r>
              <a:rPr lang="fr-CA" dirty="0"/>
              <a:t>plein air </a:t>
            </a:r>
            <a:r>
              <a:rPr lang="fr-CA" dirty="0" smtClean="0"/>
              <a:t>(Dossier + liens hypertextes)</a:t>
            </a:r>
          </a:p>
          <a:p>
            <a:pPr>
              <a:buFont typeface="Wingdings" panose="05000000000000000000" pitchFamily="2" charset="2"/>
              <a:buChar char="ü"/>
            </a:pPr>
            <a:r>
              <a:rPr lang="fr-CA" sz="2400" dirty="0" smtClean="0"/>
              <a:t>La démarche lanaudoise de planification stratégique du plein air </a:t>
            </a:r>
            <a:r>
              <a:rPr lang="fr-CA" sz="2400" dirty="0"/>
              <a:t>! </a:t>
            </a:r>
          </a:p>
          <a:p>
            <a:pPr>
              <a:buFont typeface="Wingdings" panose="05000000000000000000" pitchFamily="2" charset="2"/>
              <a:buChar char="ü"/>
            </a:pPr>
            <a:r>
              <a:rPr lang="fr-CA" sz="2400" dirty="0" smtClean="0">
                <a:hlinkClick r:id="rId4"/>
              </a:rPr>
              <a:t>Pratique </a:t>
            </a:r>
            <a:r>
              <a:rPr lang="fr-CA" sz="2400" dirty="0">
                <a:hlinkClick r:id="rId4"/>
              </a:rPr>
              <a:t>inspirante - Le cas de Val-D’Or </a:t>
            </a:r>
            <a:endParaRPr lang="fr-CA" sz="2400" dirty="0"/>
          </a:p>
          <a:p>
            <a:pPr>
              <a:buFont typeface="Wingdings" panose="05000000000000000000" pitchFamily="2" charset="2"/>
              <a:buChar char="ü"/>
            </a:pPr>
            <a:r>
              <a:rPr lang="fr-CA" sz="2400" dirty="0" smtClean="0"/>
              <a:t>Échanges ouvertes et questions </a:t>
            </a:r>
          </a:p>
          <a:p>
            <a:pPr>
              <a:buFont typeface="Wingdings" panose="05000000000000000000" pitchFamily="2" charset="2"/>
              <a:buChar char="ü"/>
            </a:pPr>
            <a:r>
              <a:rPr lang="fr-CA" sz="2400" dirty="0" smtClean="0"/>
              <a:t>Prochaine rencontre et suite…?</a:t>
            </a:r>
            <a:endParaRPr lang="fr-CA" sz="2400" dirty="0"/>
          </a:p>
        </p:txBody>
      </p:sp>
    </p:spTree>
    <p:extLst>
      <p:ext uri="{BB962C8B-B14F-4D97-AF65-F5344CB8AC3E}">
        <p14:creationId xmlns:p14="http://schemas.microsoft.com/office/powerpoint/2010/main" val="1707495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Échanges </a:t>
            </a:r>
            <a:endParaRPr lang="fr-CA" b="1" dirty="0"/>
          </a:p>
        </p:txBody>
      </p:sp>
      <p:sp>
        <p:nvSpPr>
          <p:cNvPr id="3" name="Espace réservé du contenu 2"/>
          <p:cNvSpPr>
            <a:spLocks noGrp="1"/>
          </p:cNvSpPr>
          <p:nvPr>
            <p:ph idx="1"/>
          </p:nvPr>
        </p:nvSpPr>
        <p:spPr/>
        <p:txBody>
          <a:bodyPr/>
          <a:lstStyle/>
          <a:p>
            <a:r>
              <a:rPr lang="fr-CA" dirty="0" smtClean="0"/>
              <a:t>Le plein air c’est quoi </a:t>
            </a:r>
          </a:p>
          <a:p>
            <a:r>
              <a:rPr lang="fr-CA" dirty="0" smtClean="0"/>
              <a:t>Le plein air c’est qui</a:t>
            </a:r>
          </a:p>
          <a:p>
            <a:r>
              <a:rPr lang="fr-CA" dirty="0" smtClean="0"/>
              <a:t>Comment pouvons-nous développer et mettre en valeur le plein air dans nos municipalités ? </a:t>
            </a:r>
          </a:p>
          <a:p>
            <a:r>
              <a:rPr lang="fr-CA" dirty="0" smtClean="0"/>
              <a:t>Devrions-nous intégrer notre plan d’action municipal au plan de développement lanaudois en plein air ? </a:t>
            </a:r>
            <a:endParaRPr lang="fr-CA" dirty="0"/>
          </a:p>
          <a:p>
            <a:pPr lvl="1"/>
            <a:r>
              <a:rPr lang="fr-CA" dirty="0" smtClean="0"/>
              <a:t>Comment le faire ?</a:t>
            </a:r>
            <a:endParaRPr lang="fr-CA" dirty="0"/>
          </a:p>
        </p:txBody>
      </p:sp>
    </p:spTree>
    <p:extLst>
      <p:ext uri="{BB962C8B-B14F-4D97-AF65-F5344CB8AC3E}">
        <p14:creationId xmlns:p14="http://schemas.microsoft.com/office/powerpoint/2010/main" val="56562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6142" cy="6849080"/>
          </a:xfrm>
          <a:prstGeom prst="rect">
            <a:avLst/>
          </a:prstGeom>
        </p:spPr>
      </p:pic>
      <p:sp>
        <p:nvSpPr>
          <p:cNvPr id="2" name="Titre 1"/>
          <p:cNvSpPr>
            <a:spLocks noGrp="1"/>
          </p:cNvSpPr>
          <p:nvPr>
            <p:ph type="title"/>
          </p:nvPr>
        </p:nvSpPr>
        <p:spPr>
          <a:xfrm>
            <a:off x="1143000" y="138840"/>
            <a:ext cx="10515600" cy="1325563"/>
          </a:xfrm>
        </p:spPr>
        <p:txBody>
          <a:bodyPr/>
          <a:lstStyle/>
          <a:p>
            <a:pPr algn="ctr"/>
            <a:r>
              <a:rPr lang="fr-CA" b="1" dirty="0" smtClean="0"/>
              <a:t>Expertises LSL – Plan d’action à venir </a:t>
            </a:r>
            <a:br>
              <a:rPr lang="fr-CA" b="1" dirty="0" smtClean="0"/>
            </a:br>
            <a:r>
              <a:rPr lang="fr-CA" sz="3500" b="1" dirty="0" smtClean="0"/>
              <a:t>(Projetées en fonction du plan de développement régional)</a:t>
            </a:r>
            <a:endParaRPr lang="fr-CA" sz="3500" b="1" dirty="0"/>
          </a:p>
        </p:txBody>
      </p:sp>
      <p:sp>
        <p:nvSpPr>
          <p:cNvPr id="3" name="Espace réservé du contenu 2"/>
          <p:cNvSpPr>
            <a:spLocks noGrp="1"/>
          </p:cNvSpPr>
          <p:nvPr>
            <p:ph idx="1"/>
          </p:nvPr>
        </p:nvSpPr>
        <p:spPr>
          <a:xfrm>
            <a:off x="1427480" y="1609494"/>
            <a:ext cx="10515600" cy="4791305"/>
          </a:xfrm>
        </p:spPr>
        <p:txBody>
          <a:bodyPr>
            <a:normAutofit fontScale="77500" lnSpcReduction="20000"/>
          </a:bodyPr>
          <a:lstStyle/>
          <a:p>
            <a:r>
              <a:rPr lang="fr-CA" dirty="0"/>
              <a:t>Vitalité du plan de développement en plein air</a:t>
            </a:r>
          </a:p>
          <a:p>
            <a:pPr lvl="1"/>
            <a:r>
              <a:rPr lang="fr-CA" dirty="0" smtClean="0"/>
              <a:t>Coordination régionale du plan de développement</a:t>
            </a:r>
          </a:p>
          <a:p>
            <a:pPr lvl="1"/>
            <a:r>
              <a:rPr lang="fr-CA" dirty="0" smtClean="0"/>
              <a:t>Coordination des Chantiers plein air – Grand Réseau (partagée)</a:t>
            </a:r>
          </a:p>
          <a:p>
            <a:r>
              <a:rPr lang="fr-CA" dirty="0" smtClean="0"/>
              <a:t>Organisation de formations</a:t>
            </a:r>
          </a:p>
          <a:p>
            <a:pPr lvl="1"/>
            <a:r>
              <a:rPr lang="fr-CA" dirty="0" smtClean="0"/>
              <a:t>Techniques</a:t>
            </a:r>
          </a:p>
          <a:p>
            <a:pPr lvl="1"/>
            <a:r>
              <a:rPr lang="fr-CA" dirty="0" smtClean="0"/>
              <a:t>Aménagement</a:t>
            </a:r>
          </a:p>
          <a:p>
            <a:pPr lvl="1"/>
            <a:r>
              <a:rPr lang="fr-CA" dirty="0" smtClean="0"/>
              <a:t>Éthique</a:t>
            </a:r>
          </a:p>
          <a:p>
            <a:pPr lvl="1"/>
            <a:r>
              <a:rPr lang="fr-CA" dirty="0" smtClean="0"/>
              <a:t>Sécurité</a:t>
            </a:r>
          </a:p>
          <a:p>
            <a:pPr lvl="1"/>
            <a:r>
              <a:rPr lang="fr-CA" dirty="0" smtClean="0"/>
              <a:t>Bénévoles</a:t>
            </a:r>
          </a:p>
          <a:p>
            <a:r>
              <a:rPr lang="fr-CA" dirty="0" smtClean="0"/>
              <a:t>Service-conseils</a:t>
            </a:r>
          </a:p>
          <a:p>
            <a:pPr lvl="1"/>
            <a:r>
              <a:rPr lang="fr-CA" dirty="0" smtClean="0"/>
              <a:t>Amélioration de la qualité de l’expérience (Cartographie, signalisation, etc.)</a:t>
            </a:r>
          </a:p>
          <a:p>
            <a:pPr lvl="1"/>
            <a:r>
              <a:rPr lang="fr-CA" dirty="0" smtClean="0"/>
              <a:t>Intégration au Grand Réseau</a:t>
            </a:r>
          </a:p>
          <a:p>
            <a:r>
              <a:rPr lang="fr-CA" dirty="0" smtClean="0"/>
              <a:t>Accompagnement des partenaires régionaux</a:t>
            </a:r>
          </a:p>
          <a:p>
            <a:pPr lvl="1"/>
            <a:r>
              <a:rPr lang="fr-CA" dirty="0" smtClean="0"/>
              <a:t>Lutte contre le déficit nature chez les jeunes</a:t>
            </a:r>
          </a:p>
          <a:p>
            <a:pPr lvl="1"/>
            <a:r>
              <a:rPr lang="fr-CA" dirty="0" smtClean="0"/>
              <a:t>Développement et planification de projets en plein air</a:t>
            </a:r>
          </a:p>
          <a:p>
            <a:r>
              <a:rPr lang="fr-CA" dirty="0" smtClean="0"/>
              <a:t>Autres besoins ? </a:t>
            </a:r>
          </a:p>
          <a:p>
            <a:pPr lvl="1"/>
            <a:endParaRPr lang="fr-CA" dirty="0" smtClean="0"/>
          </a:p>
          <a:p>
            <a:endParaRPr lang="fr-CA" dirty="0"/>
          </a:p>
        </p:txBody>
      </p:sp>
      <p:sp>
        <p:nvSpPr>
          <p:cNvPr id="4" name="Espace réservé du pied de page 3"/>
          <p:cNvSpPr>
            <a:spLocks noGrp="1"/>
          </p:cNvSpPr>
          <p:nvPr>
            <p:ph type="ftr" sz="quarter" idx="11"/>
          </p:nvPr>
        </p:nvSpPr>
        <p:spPr>
          <a:xfrm>
            <a:off x="784342" y="6538185"/>
            <a:ext cx="10174224" cy="310895"/>
          </a:xfrm>
        </p:spPr>
        <p:txBody>
          <a:bodyPr/>
          <a:lstStyle/>
          <a:p>
            <a:r>
              <a:rPr lang="fr-CA" dirty="0" smtClean="0"/>
              <a:t>Conférence – Table du loisir municipal de Lanaudière			 LOISIR ET SPORT LANAUDIÈRE</a:t>
            </a:r>
            <a:endParaRPr lang="en-US" dirty="0"/>
          </a:p>
        </p:txBody>
      </p:sp>
    </p:spTree>
    <p:extLst>
      <p:ext uri="{BB962C8B-B14F-4D97-AF65-F5344CB8AC3E}">
        <p14:creationId xmlns:p14="http://schemas.microsoft.com/office/powerpoint/2010/main" val="2496697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6142" cy="6849080"/>
          </a:xfrm>
          <a:prstGeom prst="rect">
            <a:avLst/>
          </a:prstGeom>
        </p:spPr>
      </p:pic>
      <p:sp>
        <p:nvSpPr>
          <p:cNvPr id="4" name="Rectangle 3"/>
          <p:cNvSpPr/>
          <p:nvPr/>
        </p:nvSpPr>
        <p:spPr>
          <a:xfrm>
            <a:off x="1676400" y="1105463"/>
            <a:ext cx="9014927" cy="5632311"/>
          </a:xfrm>
          <a:prstGeom prst="rect">
            <a:avLst/>
          </a:prstGeom>
        </p:spPr>
        <p:txBody>
          <a:bodyPr wrap="square">
            <a:spAutoFit/>
          </a:bodyPr>
          <a:lstStyle/>
          <a:p>
            <a:r>
              <a:rPr lang="fr-CA" b="1" u="sng" dirty="0"/>
              <a:t>Le développement des sports de nature en Europe</a:t>
            </a:r>
            <a:endParaRPr lang="fr-CA" dirty="0"/>
          </a:p>
          <a:p>
            <a:r>
              <a:rPr lang="fr-CA" dirty="0"/>
              <a:t>En 2014, trois agences gouvernementales d’Irlande du Nord se sont associées pour développer une nouvelle stratégie en matière de loisir de plein </a:t>
            </a:r>
            <a:r>
              <a:rPr lang="fr-CA" dirty="0" smtClean="0"/>
              <a:t>air. </a:t>
            </a:r>
            <a:r>
              <a:rPr lang="fr-CA" dirty="0"/>
              <a:t>Le loisir de plein air (</a:t>
            </a:r>
            <a:r>
              <a:rPr lang="fr-CA" dirty="0" err="1"/>
              <a:t>outdoor</a:t>
            </a:r>
            <a:r>
              <a:rPr lang="fr-CA" dirty="0"/>
              <a:t> ou sport de nature) désigne une large gamme </a:t>
            </a:r>
            <a:r>
              <a:rPr lang="fr-CA" dirty="0">
                <a:solidFill>
                  <a:srgbClr val="FF0000"/>
                </a:solidFill>
              </a:rPr>
              <a:t>d’activités non motorisées </a:t>
            </a:r>
            <a:r>
              <a:rPr lang="fr-CA" dirty="0"/>
              <a:t>qui utilisent </a:t>
            </a:r>
            <a:r>
              <a:rPr lang="fr-CA" dirty="0">
                <a:solidFill>
                  <a:srgbClr val="FF0000"/>
                </a:solidFill>
              </a:rPr>
              <a:t>l’environnement </a:t>
            </a:r>
            <a:r>
              <a:rPr lang="fr-CA" dirty="0"/>
              <a:t>comme </a:t>
            </a:r>
            <a:r>
              <a:rPr lang="fr-CA" u="sng" dirty="0"/>
              <a:t>lieux de pratique</a:t>
            </a:r>
            <a:r>
              <a:rPr lang="fr-CA" dirty="0"/>
              <a:t>. </a:t>
            </a:r>
            <a:endParaRPr lang="fr-CA" dirty="0" smtClean="0"/>
          </a:p>
          <a:p>
            <a:endParaRPr lang="fr-CA" dirty="0"/>
          </a:p>
          <a:p>
            <a:r>
              <a:rPr lang="fr-CA" b="1" u="sng" dirty="0"/>
              <a:t>Activité (physique) de plein air - MÉES</a:t>
            </a:r>
            <a:endParaRPr lang="fr-CA" dirty="0"/>
          </a:p>
          <a:p>
            <a:r>
              <a:rPr lang="fr-CA" i="1" dirty="0"/>
              <a:t>Activité de plein air </a:t>
            </a:r>
            <a:r>
              <a:rPr lang="fr-CA" dirty="0"/>
              <a:t>fait référence aux activités de nature diverse qui se déroulent dans les espaces de plein air. Le terme </a:t>
            </a:r>
            <a:r>
              <a:rPr lang="fr-CA" i="1" dirty="0"/>
              <a:t>activité de plein air </a:t>
            </a:r>
            <a:r>
              <a:rPr lang="fr-CA" dirty="0"/>
              <a:t>est employé plutôt </a:t>
            </a:r>
            <a:r>
              <a:rPr lang="fr-CA" i="1" dirty="0"/>
              <a:t>qu</a:t>
            </a:r>
            <a:r>
              <a:rPr lang="fr-CA" i="1" dirty="0">
                <a:solidFill>
                  <a:srgbClr val="FF0000"/>
                </a:solidFill>
              </a:rPr>
              <a:t>’activité physique de plein air </a:t>
            </a:r>
            <a:r>
              <a:rPr lang="fr-CA" dirty="0"/>
              <a:t>et </a:t>
            </a:r>
            <a:r>
              <a:rPr lang="fr-CA" i="1" dirty="0"/>
              <a:t>activité physique de pleine nature </a:t>
            </a:r>
            <a:r>
              <a:rPr lang="fr-CA" dirty="0"/>
              <a:t>pour désigner une activité physique non motorisée, pratiquée dans un rapport dynamique avec les éléments de la nature et selon des modalités autres que la </a:t>
            </a:r>
            <a:r>
              <a:rPr lang="fr-CA" dirty="0">
                <a:solidFill>
                  <a:srgbClr val="FF0000"/>
                </a:solidFill>
              </a:rPr>
              <a:t>compétition sportive</a:t>
            </a:r>
            <a:r>
              <a:rPr lang="fr-CA" dirty="0"/>
              <a:t>. </a:t>
            </a:r>
            <a:endParaRPr lang="fr-CA" dirty="0" smtClean="0"/>
          </a:p>
          <a:p>
            <a:endParaRPr lang="fr-CA" dirty="0"/>
          </a:p>
          <a:p>
            <a:r>
              <a:rPr lang="fr-CA" b="1" u="sng" dirty="0"/>
              <a:t>Loisir de plein air - CQL </a:t>
            </a:r>
            <a:endParaRPr lang="fr-CA" dirty="0"/>
          </a:p>
          <a:p>
            <a:r>
              <a:rPr lang="fr-CA" dirty="0"/>
              <a:t>L’expression « loisir de plein air » s’applique à la pratique d’une activité physique, donc non motorisée, dans un environnement naturel. </a:t>
            </a:r>
            <a:endParaRPr lang="fr-CA" dirty="0" smtClean="0"/>
          </a:p>
          <a:p>
            <a:endParaRPr lang="fr-CA" dirty="0"/>
          </a:p>
          <a:p>
            <a:r>
              <a:rPr lang="fr-CA" b="1" u="sng" dirty="0"/>
              <a:t>Coalition plein air </a:t>
            </a:r>
            <a:endParaRPr lang="fr-CA" dirty="0"/>
          </a:p>
          <a:p>
            <a:r>
              <a:rPr lang="fr-CA" dirty="0"/>
              <a:t>Des activités physiques pratiquées dans un </a:t>
            </a:r>
            <a:r>
              <a:rPr lang="fr-CA" dirty="0">
                <a:solidFill>
                  <a:srgbClr val="FF0000"/>
                </a:solidFill>
              </a:rPr>
              <a:t>rapport dynamique et respectueux </a:t>
            </a:r>
            <a:r>
              <a:rPr lang="fr-CA" dirty="0"/>
              <a:t>avec les éléments de la nature.</a:t>
            </a:r>
          </a:p>
        </p:txBody>
      </p:sp>
      <p:sp>
        <p:nvSpPr>
          <p:cNvPr id="5" name="Titre 1"/>
          <p:cNvSpPr>
            <a:spLocks noGrp="1"/>
          </p:cNvSpPr>
          <p:nvPr>
            <p:ph type="title"/>
          </p:nvPr>
        </p:nvSpPr>
        <p:spPr>
          <a:xfrm>
            <a:off x="1676400" y="113818"/>
            <a:ext cx="10515600" cy="1325563"/>
          </a:xfrm>
        </p:spPr>
        <p:txBody>
          <a:bodyPr/>
          <a:lstStyle/>
          <a:p>
            <a:r>
              <a:rPr lang="fr-CA" dirty="0" smtClean="0"/>
              <a:t>Le plein air c’est quoi ?</a:t>
            </a:r>
            <a:endParaRPr lang="fr-CA" dirty="0"/>
          </a:p>
        </p:txBody>
      </p:sp>
    </p:spTree>
    <p:extLst>
      <p:ext uri="{BB962C8B-B14F-4D97-AF65-F5344CB8AC3E}">
        <p14:creationId xmlns:p14="http://schemas.microsoft.com/office/powerpoint/2010/main" val="427995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dirty="0"/>
          </a:p>
        </p:txBody>
      </p:sp>
      <p:pic>
        <p:nvPicPr>
          <p:cNvPr id="6" name="Image 5"/>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3805750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838200" y="563738"/>
            <a:ext cx="9951720" cy="6294262"/>
          </a:xfrm>
          <a:prstGeom prst="rect">
            <a:avLst/>
          </a:prstGeom>
        </p:spPr>
      </p:pic>
      <p:sp>
        <p:nvSpPr>
          <p:cNvPr id="2" name="Titre 1"/>
          <p:cNvSpPr>
            <a:spLocks noGrp="1"/>
          </p:cNvSpPr>
          <p:nvPr>
            <p:ph type="title"/>
          </p:nvPr>
        </p:nvSpPr>
        <p:spPr>
          <a:xfrm>
            <a:off x="838200" y="-180975"/>
            <a:ext cx="10515600" cy="1325563"/>
          </a:xfrm>
        </p:spPr>
        <p:txBody>
          <a:bodyPr/>
          <a:lstStyle/>
          <a:p>
            <a:r>
              <a:rPr lang="fr-CA" dirty="0" smtClean="0"/>
              <a:t>Les activités ‘’DE’’ plein air</a:t>
            </a:r>
            <a:endParaRPr lang="fr-CA" dirty="0"/>
          </a:p>
        </p:txBody>
      </p:sp>
    </p:spTree>
    <p:extLst>
      <p:ext uri="{BB962C8B-B14F-4D97-AF65-F5344CB8AC3E}">
        <p14:creationId xmlns:p14="http://schemas.microsoft.com/office/powerpoint/2010/main" val="3209131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0248" y="-82745"/>
            <a:ext cx="10515600" cy="1325563"/>
          </a:xfrm>
        </p:spPr>
        <p:txBody>
          <a:bodyPr/>
          <a:lstStyle/>
          <a:p>
            <a:pPr algn="ctr"/>
            <a:r>
              <a:rPr lang="fr-CA" dirty="0" smtClean="0"/>
              <a:t>Popularité par activité de plein air </a:t>
            </a:r>
            <a:endParaRPr lang="fr-CA" dirty="0"/>
          </a:p>
        </p:txBody>
      </p:sp>
      <p:sp>
        <p:nvSpPr>
          <p:cNvPr id="5" name="Titre 1"/>
          <p:cNvSpPr txBox="1">
            <a:spLocks/>
          </p:cNvSpPr>
          <p:nvPr/>
        </p:nvSpPr>
        <p:spPr>
          <a:xfrm>
            <a:off x="553440" y="57426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dirty="0" smtClean="0"/>
              <a:t>Source: </a:t>
            </a:r>
            <a:endParaRPr lang="fr-CA" dirty="0"/>
          </a:p>
        </p:txBody>
      </p:sp>
      <p:sp>
        <p:nvSpPr>
          <p:cNvPr id="6" name="Espace réservé du contenu 5"/>
          <p:cNvSpPr>
            <a:spLocks noGrp="1"/>
          </p:cNvSpPr>
          <p:nvPr>
            <p:ph idx="1"/>
          </p:nvPr>
        </p:nvSpPr>
        <p:spPr/>
        <p:txBody>
          <a:bodyPr/>
          <a:lstStyle/>
          <a:p>
            <a:endParaRPr lang="fr-CA"/>
          </a:p>
        </p:txBody>
      </p:sp>
      <p:pic>
        <p:nvPicPr>
          <p:cNvPr id="7" name="Image 6"/>
          <p:cNvPicPr>
            <a:picLocks noChangeAspect="1"/>
          </p:cNvPicPr>
          <p:nvPr/>
        </p:nvPicPr>
        <p:blipFill>
          <a:blip r:embed="rId3"/>
          <a:stretch>
            <a:fillRect/>
          </a:stretch>
        </p:blipFill>
        <p:spPr>
          <a:xfrm>
            <a:off x="2133295" y="0"/>
            <a:ext cx="7925410" cy="6858000"/>
          </a:xfrm>
          <a:prstGeom prst="rect">
            <a:avLst/>
          </a:prstGeom>
        </p:spPr>
      </p:pic>
    </p:spTree>
    <p:extLst>
      <p:ext uri="{BB962C8B-B14F-4D97-AF65-F5344CB8AC3E}">
        <p14:creationId xmlns:p14="http://schemas.microsoft.com/office/powerpoint/2010/main" val="518198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CA" b="1" dirty="0" smtClean="0"/>
              <a:t>Le plein air c’est qui ? </a:t>
            </a:r>
            <a:r>
              <a:rPr lang="fr-CA" sz="2000" b="1" dirty="0" smtClean="0"/>
              <a:t>(voir ‘’le plein air au SLS’’</a:t>
            </a:r>
            <a:r>
              <a:rPr lang="fr-CA" sz="2000" b="1" dirty="0"/>
              <a:t>)</a:t>
            </a:r>
          </a:p>
        </p:txBody>
      </p:sp>
      <p:sp>
        <p:nvSpPr>
          <p:cNvPr id="3" name="Espace réservé du contenu 2"/>
          <p:cNvSpPr>
            <a:spLocks noGrp="1"/>
          </p:cNvSpPr>
          <p:nvPr>
            <p:ph idx="1"/>
          </p:nvPr>
        </p:nvSpPr>
        <p:spPr>
          <a:xfrm>
            <a:off x="468469" y="1195550"/>
            <a:ext cx="11255062" cy="5512158"/>
          </a:xfrm>
        </p:spPr>
        <p:txBody>
          <a:bodyPr>
            <a:normAutofit fontScale="62500" lnSpcReduction="20000"/>
          </a:bodyPr>
          <a:lstStyle/>
          <a:p>
            <a:r>
              <a:rPr lang="fr-CA" dirty="0" smtClean="0"/>
              <a:t>International (</a:t>
            </a:r>
            <a:r>
              <a:rPr lang="fr-CA" dirty="0" err="1" smtClean="0"/>
              <a:t>Outdoor</a:t>
            </a:r>
            <a:r>
              <a:rPr lang="fr-CA" dirty="0" smtClean="0"/>
              <a:t> Association, sports de nature, etc.)</a:t>
            </a:r>
          </a:p>
          <a:p>
            <a:r>
              <a:rPr lang="fr-CA" dirty="0" smtClean="0"/>
              <a:t>Fédérations canadiennes (fédérations de plein air, Conseil Canadien du plein air)</a:t>
            </a:r>
          </a:p>
          <a:p>
            <a:r>
              <a:rPr lang="fr-CA" dirty="0" smtClean="0"/>
              <a:t>Ministères (MÉES (comités nationaux intersectoriels), MERN et MFFP, MAMOT, MSP, Tourisme, MDDELCC, etc…!)</a:t>
            </a:r>
          </a:p>
          <a:p>
            <a:r>
              <a:rPr lang="fr-CA" dirty="0" smtClean="0"/>
              <a:t>Promotion – ATR, URLS, municipalités, Revues, applications et sites web, réseaux sociaux, influenceurs, etc.</a:t>
            </a:r>
          </a:p>
          <a:p>
            <a:r>
              <a:rPr lang="fr-CA" dirty="0" smtClean="0">
                <a:hlinkClick r:id="rId3"/>
              </a:rPr>
              <a:t>Parcs Canada</a:t>
            </a:r>
            <a:r>
              <a:rPr lang="fr-CA" dirty="0" smtClean="0"/>
              <a:t>, </a:t>
            </a:r>
            <a:r>
              <a:rPr lang="fr-CA" dirty="0" smtClean="0">
                <a:hlinkClick r:id="rId4"/>
              </a:rPr>
              <a:t>Parcs Nationaux</a:t>
            </a:r>
            <a:r>
              <a:rPr lang="fr-CA" dirty="0" smtClean="0"/>
              <a:t>, </a:t>
            </a:r>
            <a:r>
              <a:rPr lang="fr-CA" dirty="0" smtClean="0">
                <a:hlinkClick r:id="rId5"/>
              </a:rPr>
              <a:t>Parcs Régionaux</a:t>
            </a:r>
            <a:r>
              <a:rPr lang="fr-CA" dirty="0" smtClean="0"/>
              <a:t>, Refuges fauniques, Réserves naturelles, aires protégées, etc.</a:t>
            </a:r>
          </a:p>
          <a:p>
            <a:r>
              <a:rPr lang="fr-CA" dirty="0" smtClean="0"/>
              <a:t>Environnement (fiducie, Conseils régionaux, Associations forestières, ZIP, Sociétés de conservation, Les Amis de…, </a:t>
            </a:r>
            <a:r>
              <a:rPr lang="fr-CA" dirty="0" err="1" smtClean="0"/>
              <a:t>etc</a:t>
            </a:r>
            <a:endParaRPr lang="fr-CA" dirty="0" smtClean="0"/>
          </a:p>
          <a:p>
            <a:r>
              <a:rPr lang="fr-CA" dirty="0" smtClean="0"/>
              <a:t>Organisations mandataires (Les fédérations (Rando Québec, FÉÉPEQ, etc.) , les URLS.</a:t>
            </a:r>
          </a:p>
          <a:p>
            <a:r>
              <a:rPr lang="fr-CA" dirty="0"/>
              <a:t>O</a:t>
            </a:r>
            <a:r>
              <a:rPr lang="fr-CA" dirty="0" smtClean="0"/>
              <a:t>rganismes de regroupement ou certification (ACQ, AEQ, PARQ, Scouts, AGPTA, AQLM, etc.) les Clubs, associations diverses)</a:t>
            </a:r>
          </a:p>
          <a:p>
            <a:r>
              <a:rPr lang="fr-CA" dirty="0" smtClean="0"/>
              <a:t>Entreprises et Coop (Tourisme d’aventures, commerces, les ‘’indirects’’, hébergements, fournisseurs de services, etc.</a:t>
            </a:r>
          </a:p>
          <a:p>
            <a:r>
              <a:rPr lang="fr-CA" dirty="0" smtClean="0"/>
              <a:t>Administration publique</a:t>
            </a:r>
          </a:p>
          <a:p>
            <a:pPr lvl="1"/>
            <a:r>
              <a:rPr lang="fr-CA" dirty="0" smtClean="0"/>
              <a:t>MRC (sécurité, planification et aménagement, promotion, développement ). Parcs régionaux, SAD et planification stratégique, cadres de références, etc.)</a:t>
            </a:r>
          </a:p>
          <a:p>
            <a:pPr lvl="1"/>
            <a:r>
              <a:rPr lang="fr-CA" dirty="0" smtClean="0"/>
              <a:t>Municipalités (Aménagement, sécurité, entretien, animation, signalisation, Cadres de références (Charte, </a:t>
            </a:r>
            <a:r>
              <a:rPr lang="fr-CA" dirty="0" smtClean="0"/>
              <a:t>politiques, </a:t>
            </a:r>
            <a:r>
              <a:rPr lang="fr-CA" dirty="0" smtClean="0"/>
              <a:t>etc.)</a:t>
            </a:r>
          </a:p>
          <a:p>
            <a:pPr lvl="2"/>
            <a:r>
              <a:rPr lang="fr-CA" dirty="0" smtClean="0"/>
              <a:t>Assurances (MMQ, autres)</a:t>
            </a:r>
          </a:p>
          <a:p>
            <a:pPr lvl="2"/>
            <a:r>
              <a:rPr lang="fr-CA" dirty="0" smtClean="0"/>
              <a:t>Plans, règlements, financements, reconnaissances</a:t>
            </a:r>
          </a:p>
          <a:p>
            <a:pPr lvl="2"/>
            <a:r>
              <a:rPr lang="fr-CA" dirty="0" smtClean="0"/>
              <a:t>Parcs municipaux et régionaux</a:t>
            </a:r>
          </a:p>
          <a:p>
            <a:pPr lvl="2"/>
            <a:r>
              <a:rPr lang="fr-CA" dirty="0" smtClean="0"/>
              <a:t>Autres partenaires et collaborateurs… </a:t>
            </a:r>
            <a:r>
              <a:rPr lang="fr-CA" dirty="0" smtClean="0"/>
              <a:t>(camps de vacances, entreprises, clubs (golf), etc.)</a:t>
            </a:r>
          </a:p>
          <a:p>
            <a:pPr marL="0" indent="0">
              <a:buNone/>
            </a:pPr>
            <a:r>
              <a:rPr lang="fr-CA" dirty="0" smtClean="0"/>
              <a:t>Le pratiquant </a:t>
            </a:r>
            <a:r>
              <a:rPr lang="fr-CA" dirty="0" smtClean="0"/>
              <a:t>est sans frontières et polyvalent (Citoyen</a:t>
            </a:r>
            <a:r>
              <a:rPr lang="fr-CA" dirty="0" smtClean="0"/>
              <a:t>, excursionniste et touriste) – Celui qui doit être au cœur de nos réflexions, orientations et actions. Jeune, ainé, famille, ado, un trentenaire aventureux ou un quinquagénaire sur </a:t>
            </a:r>
            <a:r>
              <a:rPr lang="fr-CA" dirty="0" err="1" smtClean="0"/>
              <a:t>tinder</a:t>
            </a:r>
            <a:r>
              <a:rPr lang="fr-CA" dirty="0" smtClean="0"/>
              <a:t> – (Voir étude des clientèles..)</a:t>
            </a:r>
          </a:p>
          <a:p>
            <a:pPr marL="0" indent="0">
              <a:buNone/>
            </a:pPr>
            <a:endParaRPr lang="fr-CA" dirty="0" smtClean="0"/>
          </a:p>
        </p:txBody>
      </p:sp>
    </p:spTree>
    <p:extLst>
      <p:ext uri="{BB962C8B-B14F-4D97-AF65-F5344CB8AC3E}">
        <p14:creationId xmlns:p14="http://schemas.microsoft.com/office/powerpoint/2010/main" val="42407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contenu 2"/>
          <p:cNvSpPr>
            <a:spLocks noGrp="1"/>
          </p:cNvSpPr>
          <p:nvPr>
            <p:ph idx="1"/>
          </p:nvPr>
        </p:nvSpPr>
        <p:spPr/>
        <p:txBody>
          <a:bodyPr/>
          <a:lstStyle/>
          <a:p>
            <a:endParaRPr lang="fr-CA"/>
          </a:p>
        </p:txBody>
      </p:sp>
      <p:pic>
        <p:nvPicPr>
          <p:cNvPr id="4" name="Image 3"/>
          <p:cNvPicPr>
            <a:picLocks noChangeAspect="1"/>
          </p:cNvPicPr>
          <p:nvPr/>
        </p:nvPicPr>
        <p:blipFill>
          <a:blip r:embed="rId2"/>
          <a:stretch>
            <a:fillRect/>
          </a:stretch>
        </p:blipFill>
        <p:spPr>
          <a:xfrm>
            <a:off x="1426155" y="0"/>
            <a:ext cx="9128931" cy="6858000"/>
          </a:xfrm>
          <a:prstGeom prst="rect">
            <a:avLst/>
          </a:prstGeom>
        </p:spPr>
      </p:pic>
    </p:spTree>
    <p:extLst>
      <p:ext uri="{BB962C8B-B14F-4D97-AF65-F5344CB8AC3E}">
        <p14:creationId xmlns:p14="http://schemas.microsoft.com/office/powerpoint/2010/main" val="256054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76142" cy="6849080"/>
          </a:xfrm>
          <a:prstGeom prst="rect">
            <a:avLst/>
          </a:prstGeom>
        </p:spPr>
      </p:pic>
      <p:sp>
        <p:nvSpPr>
          <p:cNvPr id="2" name="Titre 1"/>
          <p:cNvSpPr>
            <a:spLocks noGrp="1"/>
          </p:cNvSpPr>
          <p:nvPr>
            <p:ph type="title"/>
          </p:nvPr>
        </p:nvSpPr>
        <p:spPr>
          <a:xfrm>
            <a:off x="1408851" y="184178"/>
            <a:ext cx="10515600" cy="1325563"/>
          </a:xfrm>
        </p:spPr>
        <p:txBody>
          <a:bodyPr>
            <a:normAutofit/>
          </a:bodyPr>
          <a:lstStyle/>
          <a:p>
            <a:r>
              <a:rPr lang="fr-CA" b="1" dirty="0" smtClean="0"/>
              <a:t>Principaux comités régionaux en plein air</a:t>
            </a:r>
            <a:endParaRPr lang="fr-CA" b="1" dirty="0"/>
          </a:p>
        </p:txBody>
      </p:sp>
      <p:sp>
        <p:nvSpPr>
          <p:cNvPr id="3" name="Espace réservé du contenu 2"/>
          <p:cNvSpPr>
            <a:spLocks noGrp="1"/>
          </p:cNvSpPr>
          <p:nvPr>
            <p:ph idx="1"/>
          </p:nvPr>
        </p:nvSpPr>
        <p:spPr>
          <a:xfrm>
            <a:off x="830271" y="1509741"/>
            <a:ext cx="10515600" cy="4351338"/>
          </a:xfrm>
        </p:spPr>
        <p:txBody>
          <a:bodyPr>
            <a:normAutofit/>
          </a:bodyPr>
          <a:lstStyle/>
          <a:p>
            <a:r>
              <a:rPr lang="fr-CA" dirty="0" smtClean="0"/>
              <a:t>Comité-Conseil en plein air de Lanaudière</a:t>
            </a:r>
          </a:p>
          <a:p>
            <a:r>
              <a:rPr lang="fr-CA" dirty="0" smtClean="0"/>
              <a:t>Table harmonisation du Parc </a:t>
            </a:r>
            <a:r>
              <a:rPr lang="fr-CA" dirty="0"/>
              <a:t>N</a:t>
            </a:r>
            <a:r>
              <a:rPr lang="fr-CA" dirty="0" smtClean="0"/>
              <a:t>ational de Tremblant </a:t>
            </a:r>
          </a:p>
          <a:p>
            <a:r>
              <a:rPr lang="fr-CA" dirty="0" smtClean="0"/>
              <a:t>Comité sur les aires protégées de Lanaudière (MDDELCC)</a:t>
            </a:r>
          </a:p>
          <a:p>
            <a:r>
              <a:rPr lang="fr-CA" dirty="0" smtClean="0"/>
              <a:t>Comité Image de marque Lanaudière (Lanaudière économique)</a:t>
            </a:r>
          </a:p>
          <a:p>
            <a:r>
              <a:rPr lang="fr-CA" dirty="0"/>
              <a:t>Prochains comités sur les Grands chantiers de Lanaudière</a:t>
            </a:r>
          </a:p>
          <a:p>
            <a:r>
              <a:rPr lang="fr-CA" dirty="0"/>
              <a:t>Prochains comités sur les Grands projets régionaux (Éducation, promotion, etc.)</a:t>
            </a:r>
          </a:p>
          <a:p>
            <a:r>
              <a:rPr lang="fr-CA" dirty="0" smtClean="0"/>
              <a:t>Autres ? TRLML ? </a:t>
            </a:r>
          </a:p>
          <a:p>
            <a:endParaRPr lang="fr-CA" dirty="0"/>
          </a:p>
        </p:txBody>
      </p:sp>
    </p:spTree>
    <p:extLst>
      <p:ext uri="{BB962C8B-B14F-4D97-AF65-F5344CB8AC3E}">
        <p14:creationId xmlns:p14="http://schemas.microsoft.com/office/powerpoint/2010/main" val="1612556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TotalTime>
  <Words>2640</Words>
  <Application>Microsoft Office PowerPoint</Application>
  <PresentationFormat>Grand écran</PresentationFormat>
  <Paragraphs>308</Paragraphs>
  <Slides>21</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Calibri</vt:lpstr>
      <vt:lpstr>Calibri Light</vt:lpstr>
      <vt:lpstr>Wingdings</vt:lpstr>
      <vt:lpstr>Thème Office</vt:lpstr>
      <vt:lpstr>Présentation PowerPoint</vt:lpstr>
      <vt:lpstr>Plan de match</vt:lpstr>
      <vt:lpstr>Le plein air c’est quoi ?</vt:lpstr>
      <vt:lpstr>Présentation PowerPoint</vt:lpstr>
      <vt:lpstr>Les activités ‘’DE’’ plein air</vt:lpstr>
      <vt:lpstr>Popularité par activité de plein air </vt:lpstr>
      <vt:lpstr>Le plein air c’est qui ? (voir ‘’le plein air au SLS’’)</vt:lpstr>
      <vt:lpstr>Présentation PowerPoint</vt:lpstr>
      <vt:lpstr>Principaux comités régionaux en plein air</vt:lpstr>
      <vt:lpstr>Principaux événements</vt:lpstr>
      <vt:lpstr>Formations disponibles </vt:lpstr>
      <vt:lpstr>Sources financements </vt:lpstr>
      <vt:lpstr>Guides | outils </vt:lpstr>
      <vt:lpstr>Démarche régionale de planification stratégique - Mandat plein air URLS (MÉES)</vt:lpstr>
      <vt:lpstr>Présentation PowerPoint</vt:lpstr>
      <vt:lpstr>Présentation PowerPoint</vt:lpstr>
      <vt:lpstr>Présentation PowerPoint</vt:lpstr>
      <vt:lpstr>Le rôle des municipalités pour le développement du plein air L’exemple de Val-D’Or – Le rôle capital des municipalités dans la promotion des saines habitudes de vie Une base de plein air d’envergure est en train de voir le jour à Val-d’Or : la Forêt récréative, grand terrain de jeu de 50 km2 situé en périphérie de la ville. Les nouvelles infrastructures attirent une foule de nouveaux adeptes aux plaisirs du plein air.  </vt:lpstr>
      <vt:lpstr>Rôle des municipalités dans le développement et la promotion du plein air ?</vt:lpstr>
      <vt:lpstr>Échanges </vt:lpstr>
      <vt:lpstr>Expertises LSL – Plan d’action à venir  (Projetées en fonction du plan de développement régional)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Venne</dc:creator>
  <cp:lastModifiedBy>lsl</cp:lastModifiedBy>
  <cp:revision>101</cp:revision>
  <cp:lastPrinted>2019-01-15T19:19:08Z</cp:lastPrinted>
  <dcterms:created xsi:type="dcterms:W3CDTF">2018-11-23T15:47:07Z</dcterms:created>
  <dcterms:modified xsi:type="dcterms:W3CDTF">2019-01-22T03:04:36Z</dcterms:modified>
</cp:coreProperties>
</file>