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1.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3.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4.xml" ContentType="application/vnd.openxmlformats-officedocument.presentationml.notesSlide+xml"/>
  <Override PartName="/ppt/tags/tag117.xml" ContentType="application/vnd.openxmlformats-officedocument.presentationml.tags+xml"/>
  <Override PartName="/ppt/notesSlides/notesSlide1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8.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9.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0.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2.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6.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0.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31.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3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8"/>
  </p:notesMasterIdLst>
  <p:sldIdLst>
    <p:sldId id="256" r:id="rId5"/>
    <p:sldId id="311" r:id="rId6"/>
    <p:sldId id="365" r:id="rId7"/>
    <p:sldId id="364" r:id="rId8"/>
    <p:sldId id="341" r:id="rId9"/>
    <p:sldId id="366" r:id="rId10"/>
    <p:sldId id="342" r:id="rId11"/>
    <p:sldId id="343" r:id="rId12"/>
    <p:sldId id="344" r:id="rId13"/>
    <p:sldId id="345" r:id="rId14"/>
    <p:sldId id="346" r:id="rId15"/>
    <p:sldId id="337" r:id="rId16"/>
    <p:sldId id="354" r:id="rId17"/>
    <p:sldId id="347" r:id="rId18"/>
    <p:sldId id="356" r:id="rId19"/>
    <p:sldId id="336" r:id="rId20"/>
    <p:sldId id="320" r:id="rId21"/>
    <p:sldId id="318" r:id="rId22"/>
    <p:sldId id="359" r:id="rId23"/>
    <p:sldId id="331" r:id="rId24"/>
    <p:sldId id="334" r:id="rId25"/>
    <p:sldId id="358" r:id="rId26"/>
    <p:sldId id="357" r:id="rId27"/>
    <p:sldId id="329" r:id="rId28"/>
    <p:sldId id="350" r:id="rId29"/>
    <p:sldId id="351" r:id="rId30"/>
    <p:sldId id="352" r:id="rId31"/>
    <p:sldId id="353" r:id="rId32"/>
    <p:sldId id="348" r:id="rId33"/>
    <p:sldId id="349" r:id="rId34"/>
    <p:sldId id="339" r:id="rId35"/>
    <p:sldId id="360" r:id="rId36"/>
    <p:sldId id="325" r:id="rId37"/>
    <p:sldId id="317" r:id="rId38"/>
    <p:sldId id="327" r:id="rId39"/>
    <p:sldId id="323" r:id="rId40"/>
    <p:sldId id="363" r:id="rId41"/>
    <p:sldId id="322" r:id="rId42"/>
    <p:sldId id="321" r:id="rId43"/>
    <p:sldId id="319" r:id="rId44"/>
    <p:sldId id="315" r:id="rId45"/>
    <p:sldId id="361" r:id="rId46"/>
    <p:sldId id="362"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tal Tardif" initials="CT" lastIdx="1" clrIdx="0">
    <p:extLst>
      <p:ext uri="{19B8F6BF-5375-455C-9EA6-DF929625EA0E}">
        <p15:presenceInfo xmlns:p15="http://schemas.microsoft.com/office/powerpoint/2012/main" userId="f80d7eb9c040c9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17D"/>
    <a:srgbClr val="7FCAEF"/>
    <a:srgbClr val="92D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tal Tardif" userId="a546a673-822d-4845-bd19-38cde24e75b8" providerId="ADAL" clId="{905C59DC-FD7A-4526-B7CB-AC50BC128A08}"/>
    <pc:docChg chg="modSld">
      <pc:chgData name="Chantal Tardif" userId="a546a673-822d-4845-bd19-38cde24e75b8" providerId="ADAL" clId="{905C59DC-FD7A-4526-B7CB-AC50BC128A08}" dt="2021-02-05T01:25:17.037" v="16" actId="20577"/>
      <pc:docMkLst>
        <pc:docMk/>
      </pc:docMkLst>
      <pc:sldChg chg="modNotesTx">
        <pc:chgData name="Chantal Tardif" userId="a546a673-822d-4845-bd19-38cde24e75b8" providerId="ADAL" clId="{905C59DC-FD7A-4526-B7CB-AC50BC128A08}" dt="2021-02-05T01:25:17.037" v="16" actId="20577"/>
        <pc:sldMkLst>
          <pc:docMk/>
          <pc:sldMk cId="3908447983" sldId="361"/>
        </pc:sldMkLst>
      </pc:sldChg>
      <pc:sldChg chg="modNotesTx">
        <pc:chgData name="Chantal Tardif" userId="a546a673-822d-4845-bd19-38cde24e75b8" providerId="ADAL" clId="{905C59DC-FD7A-4526-B7CB-AC50BC128A08}" dt="2021-02-05T01:24:58.351" v="0" actId="20577"/>
        <pc:sldMkLst>
          <pc:docMk/>
          <pc:sldMk cId="892253995" sldId="3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513588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A" dirty="0"/>
              <a:t>Chantal Tardif fera la présentation de cette diapo et je vais dire Maryline Fournier va nous parler de l’organisme.</a:t>
            </a:r>
          </a:p>
        </p:txBody>
      </p:sp>
    </p:spTree>
    <p:extLst>
      <p:ext uri="{BB962C8B-B14F-4D97-AF65-F5344CB8AC3E}">
        <p14:creationId xmlns:p14="http://schemas.microsoft.com/office/powerpoint/2010/main" val="51689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section Chantal accompagnement</a:t>
            </a:r>
          </a:p>
          <a:p>
            <a:pPr marL="0" marR="0" lvl="0" indent="0" defTabSz="457200" eaLnBrk="1" fontAlgn="auto" latinLnBrk="0" hangingPunct="1">
              <a:lnSpc>
                <a:spcPct val="117999"/>
              </a:lnSpc>
              <a:spcBef>
                <a:spcPts val="0"/>
              </a:spcBef>
              <a:spcAft>
                <a:spcPts val="0"/>
              </a:spcAft>
              <a:buClrTx/>
              <a:buSzTx/>
              <a:buFontTx/>
              <a:buNone/>
              <a:tabLst/>
              <a:defRPr/>
            </a:pPr>
            <a:r>
              <a:rPr lang="fr-CA" dirty="0"/>
              <a:t>Financement: la formation Tricotage financier avec Normand Veillette qui a été donnée aux professionnels des municipalités et aux organismes de Terrebonne fut un grand succès. Plusieurs outils et façon de faire a été présenté.</a:t>
            </a:r>
          </a:p>
          <a:p>
            <a:pPr marL="0" marR="0" lvl="0" indent="0" defTabSz="457200" eaLnBrk="1" fontAlgn="auto" latinLnBrk="0" hangingPunct="1">
              <a:lnSpc>
                <a:spcPct val="117999"/>
              </a:lnSpc>
              <a:spcBef>
                <a:spcPts val="0"/>
              </a:spcBef>
              <a:spcAft>
                <a:spcPts val="0"/>
              </a:spcAft>
              <a:buClrTx/>
              <a:buSzTx/>
              <a:buFontTx/>
              <a:buNone/>
              <a:tabLst/>
              <a:defRPr/>
            </a:pPr>
            <a:r>
              <a:rPr lang="fr-CA" sz="24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Nous pouvons vous aider à bâtir un plan</a:t>
            </a:r>
            <a:endParaRPr lang="fr-CA" dirty="0"/>
          </a:p>
        </p:txBody>
      </p:sp>
    </p:spTree>
    <p:extLst>
      <p:ext uri="{BB962C8B-B14F-4D97-AF65-F5344CB8AC3E}">
        <p14:creationId xmlns:p14="http://schemas.microsoft.com/office/powerpoint/2010/main" val="85622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Chantal Tardif, </a:t>
            </a:r>
          </a:p>
        </p:txBody>
      </p:sp>
    </p:spTree>
    <p:extLst>
      <p:ext uri="{BB962C8B-B14F-4D97-AF65-F5344CB8AC3E}">
        <p14:creationId xmlns:p14="http://schemas.microsoft.com/office/powerpoint/2010/main" val="415796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Chantal Tardif, Vous pouvez consulter le site internet de Loisir et Sport Lanaudière section bénévolat et vous avez une section avec les références </a:t>
            </a:r>
          </a:p>
        </p:txBody>
      </p:sp>
    </p:spTree>
    <p:extLst>
      <p:ext uri="{BB962C8B-B14F-4D97-AF65-F5344CB8AC3E}">
        <p14:creationId xmlns:p14="http://schemas.microsoft.com/office/powerpoint/2010/main" val="225888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Avez-vous des questions sur cette section: Chantal Tardif </a:t>
            </a:r>
          </a:p>
          <a:p>
            <a:pPr marL="0" marR="0" lvl="0" indent="0" defTabSz="457200" eaLnBrk="1" fontAlgn="auto" latinLnBrk="0" hangingPunct="1">
              <a:lnSpc>
                <a:spcPct val="117999"/>
              </a:lnSpc>
              <a:spcBef>
                <a:spcPts val="0"/>
              </a:spcBef>
              <a:spcAft>
                <a:spcPts val="0"/>
              </a:spcAft>
              <a:buClrTx/>
              <a:buSzTx/>
              <a:buFontTx/>
              <a:buNone/>
              <a:tabLst/>
              <a:defRPr/>
            </a:pPr>
            <a:r>
              <a:rPr lang="fr-CA" dirty="0"/>
              <a:t>Pas questions, </a:t>
            </a:r>
          </a:p>
          <a:p>
            <a:pPr marL="0" marR="0" lvl="0" indent="0" defTabSz="457200" eaLnBrk="1" fontAlgn="auto" latinLnBrk="0" hangingPunct="1">
              <a:lnSpc>
                <a:spcPct val="117999"/>
              </a:lnSpc>
              <a:spcBef>
                <a:spcPts val="0"/>
              </a:spcBef>
              <a:spcAft>
                <a:spcPts val="0"/>
              </a:spcAft>
              <a:buClrTx/>
              <a:buSzTx/>
              <a:buFontTx/>
              <a:buNone/>
              <a:tabLst/>
              <a:defRPr/>
            </a:pPr>
            <a:r>
              <a:rPr lang="fr-CA" dirty="0"/>
              <a:t>j’invite Maryline Fournier à continuer</a:t>
            </a:r>
          </a:p>
        </p:txBody>
      </p:sp>
    </p:spTree>
    <p:extLst>
      <p:ext uri="{BB962C8B-B14F-4D97-AF65-F5344CB8AC3E}">
        <p14:creationId xmlns:p14="http://schemas.microsoft.com/office/powerpoint/2010/main" val="694769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Maryline parle</a:t>
            </a:r>
          </a:p>
        </p:txBody>
      </p:sp>
    </p:spTree>
    <p:extLst>
      <p:ext uri="{BB962C8B-B14F-4D97-AF65-F5344CB8AC3E}">
        <p14:creationId xmlns:p14="http://schemas.microsoft.com/office/powerpoint/2010/main" val="48979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Maryline parle</a:t>
            </a:r>
          </a:p>
          <a:p>
            <a:endParaRPr lang="fr-CA" dirty="0"/>
          </a:p>
        </p:txBody>
      </p:sp>
    </p:spTree>
    <p:extLst>
      <p:ext uri="{BB962C8B-B14F-4D97-AF65-F5344CB8AC3E}">
        <p14:creationId xmlns:p14="http://schemas.microsoft.com/office/powerpoint/2010/main" val="3056879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Maryline parle</a:t>
            </a:r>
          </a:p>
          <a:p>
            <a:endParaRPr lang="fr-CA" dirty="0"/>
          </a:p>
        </p:txBody>
      </p:sp>
    </p:spTree>
    <p:extLst>
      <p:ext uri="{BB962C8B-B14F-4D97-AF65-F5344CB8AC3E}">
        <p14:creationId xmlns:p14="http://schemas.microsoft.com/office/powerpoint/2010/main" val="1682802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Maryline parle</a:t>
            </a:r>
          </a:p>
          <a:p>
            <a:endParaRPr lang="fr-CA" dirty="0"/>
          </a:p>
        </p:txBody>
      </p:sp>
    </p:spTree>
    <p:extLst>
      <p:ext uri="{BB962C8B-B14F-4D97-AF65-F5344CB8AC3E}">
        <p14:creationId xmlns:p14="http://schemas.microsoft.com/office/powerpoint/2010/main" val="139582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Maryline parle</a:t>
            </a:r>
          </a:p>
          <a:p>
            <a:endParaRPr lang="fr-CA" dirty="0"/>
          </a:p>
        </p:txBody>
      </p:sp>
    </p:spTree>
    <p:extLst>
      <p:ext uri="{BB962C8B-B14F-4D97-AF65-F5344CB8AC3E}">
        <p14:creationId xmlns:p14="http://schemas.microsoft.com/office/powerpoint/2010/main" val="3560812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Maryline explication</a:t>
            </a:r>
          </a:p>
        </p:txBody>
      </p:sp>
    </p:spTree>
    <p:extLst>
      <p:ext uri="{BB962C8B-B14F-4D97-AF65-F5344CB8AC3E}">
        <p14:creationId xmlns:p14="http://schemas.microsoft.com/office/powerpoint/2010/main" val="49321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Avez-vous des questions -Maryline Fournier RABQ</a:t>
            </a:r>
          </a:p>
          <a:p>
            <a:r>
              <a:rPr lang="fr-CA" dirty="0"/>
              <a:t>Elle va leur répondre.</a:t>
            </a:r>
          </a:p>
        </p:txBody>
      </p:sp>
    </p:spTree>
    <p:extLst>
      <p:ext uri="{BB962C8B-B14F-4D97-AF65-F5344CB8AC3E}">
        <p14:creationId xmlns:p14="http://schemas.microsoft.com/office/powerpoint/2010/main" val="569386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Maryline explication</a:t>
            </a:r>
          </a:p>
        </p:txBody>
      </p:sp>
    </p:spTree>
    <p:extLst>
      <p:ext uri="{BB962C8B-B14F-4D97-AF65-F5344CB8AC3E}">
        <p14:creationId xmlns:p14="http://schemas.microsoft.com/office/powerpoint/2010/main" val="1367737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Chantal Tardif, volet Valorisation, visibilité et reconnaissance</a:t>
            </a:r>
          </a:p>
          <a:p>
            <a:endParaRPr lang="fr-CA" dirty="0"/>
          </a:p>
        </p:txBody>
      </p:sp>
    </p:spTree>
    <p:extLst>
      <p:ext uri="{BB962C8B-B14F-4D97-AF65-F5344CB8AC3E}">
        <p14:creationId xmlns:p14="http://schemas.microsoft.com/office/powerpoint/2010/main" val="1613308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endParaRPr lang="fr-CA" dirty="0"/>
          </a:p>
        </p:txBody>
      </p:sp>
    </p:spTree>
    <p:extLst>
      <p:ext uri="{BB962C8B-B14F-4D97-AF65-F5344CB8AC3E}">
        <p14:creationId xmlns:p14="http://schemas.microsoft.com/office/powerpoint/2010/main" val="2629075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endParaRPr lang="fr-CA" dirty="0"/>
          </a:p>
        </p:txBody>
      </p:sp>
    </p:spTree>
    <p:extLst>
      <p:ext uri="{BB962C8B-B14F-4D97-AF65-F5344CB8AC3E}">
        <p14:creationId xmlns:p14="http://schemas.microsoft.com/office/powerpoint/2010/main" val="2411349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pPr algn="l">
              <a:lnSpc>
                <a:spcPct val="107000"/>
              </a:lnSpc>
              <a:spcAft>
                <a:spcPts val="800"/>
              </a:spcAft>
            </a:pPr>
            <a:r>
              <a:rPr lang="fr-CA" sz="2400" b="0" dirty="0">
                <a:latin typeface="Arial" panose="020B0604020202020204" pitchFamily="34" charset="0"/>
                <a:cs typeface="Arial" panose="020B0604020202020204" pitchFamily="34" charset="0"/>
              </a:rPr>
              <a:t>Exemples : • un jeune étudiant met en place un programme de formation des bénévoles au sein de son école </a:t>
            </a:r>
          </a:p>
          <a:p>
            <a:pPr algn="l">
              <a:lnSpc>
                <a:spcPct val="107000"/>
              </a:lnSpc>
              <a:spcAft>
                <a:spcPts val="800"/>
              </a:spcAft>
            </a:pPr>
            <a:r>
              <a:rPr lang="fr-CA" sz="2400" b="0" dirty="0">
                <a:latin typeface="Arial" panose="020B0604020202020204" pitchFamily="34" charset="0"/>
                <a:cs typeface="Arial" panose="020B0604020202020204" pitchFamily="34" charset="0"/>
              </a:rPr>
              <a:t>• Un entraîneur met en place un projet de développement d’athlètes pour le club au niveau récréatif </a:t>
            </a:r>
          </a:p>
          <a:p>
            <a:pPr algn="l">
              <a:lnSpc>
                <a:spcPct val="107000"/>
              </a:lnSpc>
              <a:spcAft>
                <a:spcPts val="800"/>
              </a:spcAft>
            </a:pPr>
            <a:r>
              <a:rPr lang="fr-CA" sz="2400" b="0" dirty="0">
                <a:latin typeface="Arial" panose="020B0604020202020204" pitchFamily="34" charset="0"/>
                <a:cs typeface="Arial" panose="020B0604020202020204" pitchFamily="34" charset="0"/>
              </a:rPr>
              <a:t>• Un officiel qui transmet son savoir-faire à des jeunes officiels. </a:t>
            </a:r>
          </a:p>
          <a:p>
            <a:pPr algn="l">
              <a:lnSpc>
                <a:spcPct val="107000"/>
              </a:lnSpc>
              <a:spcAft>
                <a:spcPts val="800"/>
              </a:spcAft>
            </a:pPr>
            <a:r>
              <a:rPr lang="fr-CA" sz="2400" b="0" dirty="0">
                <a:latin typeface="Arial" panose="020B0604020202020204" pitchFamily="34" charset="0"/>
                <a:cs typeface="Arial" panose="020B0604020202020204" pitchFamily="34" charset="0"/>
              </a:rPr>
              <a:t>• Un groupe de bénévoles adultes qui instaure un programme de mentorat auprès des jeunes</a:t>
            </a:r>
          </a:p>
          <a:p>
            <a:pPr algn="l">
              <a:lnSpc>
                <a:spcPct val="107000"/>
              </a:lnSpc>
              <a:spcAft>
                <a:spcPts val="800"/>
              </a:spcAft>
            </a:pPr>
            <a:r>
              <a:rPr lang="fr-CA" sz="2400" b="0" dirty="0">
                <a:latin typeface="Arial" panose="020B0604020202020204" pitchFamily="34" charset="0"/>
                <a:cs typeface="Arial" panose="020B0604020202020204" pitchFamily="34" charset="0"/>
              </a:rPr>
              <a:t>• Offrir diverses formations gratuites a des bénévoles de la municipalité</a:t>
            </a:r>
          </a:p>
          <a:p>
            <a:pPr algn="l">
              <a:lnSpc>
                <a:spcPct val="107000"/>
              </a:lnSpc>
              <a:spcAft>
                <a:spcPts val="800"/>
              </a:spcAft>
            </a:pPr>
            <a:r>
              <a:rPr lang="fr-CA" sz="2400" b="0" dirty="0">
                <a:latin typeface="Arial" panose="020B0604020202020204" pitchFamily="34" charset="0"/>
                <a:cs typeface="Arial" panose="020B0604020202020204" pitchFamily="34" charset="0"/>
              </a:rPr>
              <a:t>• Un bénévole a élaboré un guide d’accueil pour son événement </a:t>
            </a:r>
          </a:p>
          <a:p>
            <a:pPr algn="l">
              <a:lnSpc>
                <a:spcPct val="107000"/>
              </a:lnSpc>
              <a:spcAft>
                <a:spcPts val="800"/>
              </a:spcAft>
            </a:pPr>
            <a:r>
              <a:rPr lang="fr-CA" sz="2400" b="0" dirty="0">
                <a:latin typeface="Arial" panose="020B0604020202020204" pitchFamily="34" charset="0"/>
                <a:cs typeface="Arial" panose="020B0604020202020204" pitchFamily="34" charset="0"/>
              </a:rPr>
              <a:t>• Un groupe d’entraîneur élabore un projet d’athlètes pour le club au niveau récréatif </a:t>
            </a:r>
          </a:p>
          <a:p>
            <a:pPr algn="l">
              <a:lnSpc>
                <a:spcPct val="107000"/>
              </a:lnSpc>
              <a:spcAft>
                <a:spcPts val="800"/>
              </a:spcAft>
            </a:pPr>
            <a:r>
              <a:rPr lang="fr-CA" sz="2400" b="0" dirty="0">
                <a:latin typeface="Arial" panose="020B0604020202020204" pitchFamily="34" charset="0"/>
                <a:cs typeface="Arial" panose="020B0604020202020204" pitchFamily="34" charset="0"/>
              </a:rPr>
              <a:t>• Un groupe d’officiel met en place un projet de transfert de connaissance et de savoir aux jeunes officiels </a:t>
            </a:r>
          </a:p>
          <a:p>
            <a:pPr algn="l">
              <a:lnSpc>
                <a:spcPct val="107000"/>
              </a:lnSpc>
              <a:spcAft>
                <a:spcPts val="800"/>
              </a:spcAft>
            </a:pPr>
            <a:endParaRPr lang="fr-CA" sz="2400" b="0" dirty="0">
              <a:latin typeface="Arial" panose="020B0604020202020204" pitchFamily="34" charset="0"/>
              <a:cs typeface="Arial" panose="020B0604020202020204" pitchFamily="34" charset="0"/>
            </a:endParaRPr>
          </a:p>
          <a:p>
            <a:pPr algn="l">
              <a:lnSpc>
                <a:spcPct val="107000"/>
              </a:lnSpc>
              <a:spcAft>
                <a:spcPts val="800"/>
              </a:spcAft>
            </a:pPr>
            <a:r>
              <a:rPr lang="fr-CA" sz="2400" b="0" dirty="0">
                <a:latin typeface="Arial" panose="020B0604020202020204" pitchFamily="34" charset="0"/>
                <a:cs typeface="Arial" panose="020B0604020202020204" pitchFamily="34" charset="0"/>
              </a:rPr>
              <a:t>Reconnaissance individuelle ou collective:</a:t>
            </a:r>
          </a:p>
          <a:p>
            <a:pPr algn="l">
              <a:lnSpc>
                <a:spcPct val="107000"/>
              </a:lnSpc>
              <a:spcAft>
                <a:spcPts val="800"/>
              </a:spcAft>
            </a:pPr>
            <a:endParaRPr lang="fr-CA" sz="2400" b="0" dirty="0">
              <a:latin typeface="Arial" panose="020B0604020202020204" pitchFamily="34" charset="0"/>
              <a:cs typeface="Arial" panose="020B0604020202020204" pitchFamily="34" charset="0"/>
            </a:endParaRPr>
          </a:p>
          <a:p>
            <a:pPr algn="l">
              <a:lnSpc>
                <a:spcPct val="107000"/>
              </a:lnSpc>
              <a:spcAft>
                <a:spcPts val="800"/>
              </a:spcAft>
            </a:pPr>
            <a:r>
              <a:rPr lang="fr-CA" sz="2400" b="0" dirty="0">
                <a:latin typeface="Arial" panose="020B0604020202020204" pitchFamily="34" charset="0"/>
                <a:cs typeface="Arial" panose="020B0604020202020204" pitchFamily="34" charset="0"/>
              </a:rPr>
              <a:t>Exemples : • un bénévole qui s’implique depuis plus de 20 dans son organisme</a:t>
            </a:r>
          </a:p>
          <a:p>
            <a:pPr algn="l">
              <a:lnSpc>
                <a:spcPct val="107000"/>
              </a:lnSpc>
              <a:spcAft>
                <a:spcPts val="800"/>
              </a:spcAft>
            </a:pPr>
            <a:r>
              <a:rPr lang="fr-CA" sz="2400" b="0" dirty="0">
                <a:latin typeface="Arial" panose="020B0604020202020204" pitchFamily="34" charset="0"/>
                <a:cs typeface="Arial" panose="020B0604020202020204" pitchFamily="34" charset="0"/>
              </a:rPr>
              <a:t>• Un entraîneur est reconnu pour sa compétence dans l’entraînement des athlètes de sa discipline dans des compétitions </a:t>
            </a:r>
          </a:p>
          <a:p>
            <a:pPr algn="l">
              <a:lnSpc>
                <a:spcPct val="107000"/>
              </a:lnSpc>
              <a:spcAft>
                <a:spcPts val="800"/>
              </a:spcAft>
            </a:pPr>
            <a:r>
              <a:rPr lang="fr-CA" sz="2400" b="0" dirty="0">
                <a:latin typeface="Arial" panose="020B0604020202020204" pitchFamily="34" charset="0"/>
                <a:cs typeface="Arial" panose="020B0604020202020204" pitchFamily="34" charset="0"/>
              </a:rPr>
              <a:t>   au niveau régional ou provinciale ou national ou international</a:t>
            </a:r>
          </a:p>
          <a:p>
            <a:pPr algn="l">
              <a:lnSpc>
                <a:spcPct val="107000"/>
              </a:lnSpc>
              <a:spcAft>
                <a:spcPts val="800"/>
              </a:spcAft>
            </a:pPr>
            <a:r>
              <a:rPr lang="fr-CA" sz="2400" b="0" dirty="0">
                <a:latin typeface="Arial" panose="020B0604020202020204" pitchFamily="34" charset="0"/>
                <a:cs typeface="Arial" panose="020B0604020202020204" pitchFamily="34" charset="0"/>
              </a:rPr>
              <a:t>• Un conseil d’administration qui a revitalisé l’organisme (nouveaux événements, nouvelle gouvernance, etc.) </a:t>
            </a:r>
          </a:p>
          <a:p>
            <a:pPr algn="l">
              <a:lnSpc>
                <a:spcPct val="107000"/>
              </a:lnSpc>
              <a:spcAft>
                <a:spcPts val="800"/>
              </a:spcAft>
            </a:pPr>
            <a:r>
              <a:rPr lang="fr-CA" sz="2400" b="0" dirty="0">
                <a:latin typeface="Arial" panose="020B0604020202020204" pitchFamily="34" charset="0"/>
                <a:cs typeface="Arial" panose="020B0604020202020204" pitchFamily="34" charset="0"/>
              </a:rPr>
              <a:t>• Un groupe d’entraîneur d’une même discipline ou bien multi est reconnu pour leur compétence dans l’entraînement des</a:t>
            </a:r>
          </a:p>
          <a:p>
            <a:pPr algn="l">
              <a:lnSpc>
                <a:spcPct val="107000"/>
              </a:lnSpc>
              <a:spcAft>
                <a:spcPts val="800"/>
              </a:spcAft>
            </a:pPr>
            <a:r>
              <a:rPr lang="fr-CA" sz="2400" b="0" dirty="0">
                <a:latin typeface="Arial" panose="020B0604020202020204" pitchFamily="34" charset="0"/>
                <a:cs typeface="Arial" panose="020B0604020202020204" pitchFamily="34" charset="0"/>
              </a:rPr>
              <a:t>   athlètes se sa discipline dans des compétions au niveau régional ou provincial ou national ou international </a:t>
            </a:r>
          </a:p>
          <a:p>
            <a:pPr algn="l">
              <a:lnSpc>
                <a:spcPct val="107000"/>
              </a:lnSpc>
              <a:spcAft>
                <a:spcPts val="800"/>
              </a:spcAft>
            </a:pPr>
            <a:r>
              <a:rPr lang="fr-CA" sz="2400" b="0" dirty="0">
                <a:latin typeface="Arial" panose="020B0604020202020204" pitchFamily="34" charset="0"/>
                <a:cs typeface="Arial" panose="020B0604020202020204" pitchFamily="34" charset="0"/>
              </a:rPr>
              <a:t>• etc.</a:t>
            </a:r>
            <a:endParaRPr kumimoji="0" lang="fr-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algn="l">
              <a:lnSpc>
                <a:spcPct val="107000"/>
              </a:lnSpc>
              <a:spcAft>
                <a:spcPts val="800"/>
              </a:spcAft>
            </a:pPr>
            <a:endParaRPr lang="fr-CA" sz="2400" b="0" dirty="0">
              <a:latin typeface="Arial" panose="020B0604020202020204" pitchFamily="34" charset="0"/>
              <a:cs typeface="Arial" panose="020B0604020202020204" pitchFamily="34" charset="0"/>
            </a:endParaRPr>
          </a:p>
          <a:p>
            <a:pPr algn="l">
              <a:lnSpc>
                <a:spcPct val="107000"/>
              </a:lnSpc>
              <a:spcAft>
                <a:spcPts val="800"/>
              </a:spcAft>
            </a:pPr>
            <a:r>
              <a:rPr lang="fr-CA" sz="2400" b="0" dirty="0">
                <a:latin typeface="Arial" panose="020B0604020202020204" pitchFamily="34" charset="0"/>
                <a:cs typeface="Arial" panose="020B0604020202020204" pitchFamily="34" charset="0"/>
              </a:rPr>
              <a:t>• etc. </a:t>
            </a:r>
            <a:endParaRPr kumimoji="0" lang="fr-CA"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fr-CA" dirty="0"/>
          </a:p>
          <a:p>
            <a:endParaRPr lang="fr-CA" dirty="0"/>
          </a:p>
        </p:txBody>
      </p:sp>
    </p:spTree>
    <p:extLst>
      <p:ext uri="{BB962C8B-B14F-4D97-AF65-F5344CB8AC3E}">
        <p14:creationId xmlns:p14="http://schemas.microsoft.com/office/powerpoint/2010/main" val="367992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endParaRPr lang="fr-CA" dirty="0"/>
          </a:p>
        </p:txBody>
      </p:sp>
    </p:spTree>
    <p:extLst>
      <p:ext uri="{BB962C8B-B14F-4D97-AF65-F5344CB8AC3E}">
        <p14:creationId xmlns:p14="http://schemas.microsoft.com/office/powerpoint/2010/main" val="309972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Présentation de vidéo de 3 minutes 17 secondes ,un capsule vidéo d’une lauréate </a:t>
            </a:r>
          </a:p>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endParaRPr lang="fr-CA" dirty="0"/>
          </a:p>
        </p:txBody>
      </p:sp>
    </p:spTree>
    <p:extLst>
      <p:ext uri="{BB962C8B-B14F-4D97-AF65-F5344CB8AC3E}">
        <p14:creationId xmlns:p14="http://schemas.microsoft.com/office/powerpoint/2010/main" val="33018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pPr marL="0" marR="0" lvl="0" indent="0" defTabSz="457200" eaLnBrk="1" fontAlgn="auto" latinLnBrk="0" hangingPunct="1">
              <a:lnSpc>
                <a:spcPct val="117999"/>
              </a:lnSpc>
              <a:spcBef>
                <a:spcPts val="0"/>
              </a:spcBef>
              <a:spcAft>
                <a:spcPts val="0"/>
              </a:spcAft>
              <a:buClrTx/>
              <a:buSzTx/>
              <a:buFontTx/>
              <a:buNone/>
              <a:tabLst/>
              <a:defRPr/>
            </a:pPr>
            <a:r>
              <a:rPr lang="fr-CA" dirty="0"/>
              <a:t>Vidéo du lauréat 2020 durée 1 minutes 20 secondes</a:t>
            </a:r>
          </a:p>
          <a:p>
            <a:pPr marL="0" marR="0" lvl="0" indent="0" defTabSz="457200" eaLnBrk="1" fontAlgn="auto" latinLnBrk="0" hangingPunct="1">
              <a:lnSpc>
                <a:spcPct val="117999"/>
              </a:lnSpc>
              <a:spcBef>
                <a:spcPts val="0"/>
              </a:spcBef>
              <a:spcAft>
                <a:spcPts val="0"/>
              </a:spcAft>
              <a:buClrTx/>
              <a:buSzTx/>
              <a:buFontTx/>
              <a:buNone/>
              <a:tabLst/>
              <a:defRPr/>
            </a:pPr>
            <a:endParaRPr lang="fr-CA" dirty="0"/>
          </a:p>
          <a:p>
            <a:endParaRPr lang="fr-CA" dirty="0"/>
          </a:p>
        </p:txBody>
      </p:sp>
    </p:spTree>
    <p:extLst>
      <p:ext uri="{BB962C8B-B14F-4D97-AF65-F5344CB8AC3E}">
        <p14:creationId xmlns:p14="http://schemas.microsoft.com/office/powerpoint/2010/main" val="3629984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pPr marL="0" marR="0" lvl="0" indent="0" defTabSz="457200" eaLnBrk="1" fontAlgn="auto" latinLnBrk="0" hangingPunct="1">
              <a:lnSpc>
                <a:spcPct val="117999"/>
              </a:lnSpc>
              <a:spcBef>
                <a:spcPts val="0"/>
              </a:spcBef>
              <a:spcAft>
                <a:spcPts val="0"/>
              </a:spcAft>
              <a:buClrTx/>
              <a:buSzTx/>
              <a:buFontTx/>
              <a:buNone/>
              <a:tabLst/>
              <a:defRPr/>
            </a:pPr>
            <a:r>
              <a:rPr lang="fr-CA" dirty="0"/>
              <a:t>Nous sommes des </a:t>
            </a:r>
            <a:r>
              <a:rPr lang="fr-CA" dirty="0" err="1"/>
              <a:t>ambassateurs</a:t>
            </a:r>
            <a:r>
              <a:rPr lang="fr-CA" dirty="0"/>
              <a:t> </a:t>
            </a:r>
          </a:p>
          <a:p>
            <a:pPr marL="0" marR="0" lvl="0" indent="0" defTabSz="457200" eaLnBrk="1" fontAlgn="auto" latinLnBrk="0" hangingPunct="1">
              <a:lnSpc>
                <a:spcPct val="117999"/>
              </a:lnSpc>
              <a:spcBef>
                <a:spcPts val="0"/>
              </a:spcBef>
              <a:spcAft>
                <a:spcPts val="0"/>
              </a:spcAft>
              <a:buClrTx/>
              <a:buSzTx/>
              <a:buFontTx/>
              <a:buNone/>
              <a:tabLst/>
              <a:defRPr/>
            </a:pPr>
            <a:r>
              <a:rPr lang="fr-CA" dirty="0"/>
              <a:t>Aller sur le site internet de Loisir et sport pour voir ceux et celles qui l’on eu dans les années antérieurs</a:t>
            </a:r>
          </a:p>
          <a:p>
            <a:pPr marL="0" marR="0" lvl="0" indent="0" defTabSz="457200" eaLnBrk="1" fontAlgn="auto" latinLnBrk="0" hangingPunct="1">
              <a:lnSpc>
                <a:spcPct val="117999"/>
              </a:lnSpc>
              <a:spcBef>
                <a:spcPts val="0"/>
              </a:spcBef>
              <a:spcAft>
                <a:spcPts val="0"/>
              </a:spcAft>
              <a:buClrTx/>
              <a:buSzTx/>
              <a:buFontTx/>
              <a:buNone/>
              <a:tabLst/>
              <a:defRPr/>
            </a:pPr>
            <a:r>
              <a:rPr lang="fr-CA" dirty="0"/>
              <a:t>Lien à faire </a:t>
            </a:r>
          </a:p>
          <a:p>
            <a:endParaRPr lang="fr-CA" dirty="0"/>
          </a:p>
        </p:txBody>
      </p:sp>
    </p:spTree>
    <p:extLst>
      <p:ext uri="{BB962C8B-B14F-4D97-AF65-F5344CB8AC3E}">
        <p14:creationId xmlns:p14="http://schemas.microsoft.com/office/powerpoint/2010/main" val="3356437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Chantal Tardif, volet Valorisation, visibilité et reconnaissance</a:t>
            </a:r>
          </a:p>
          <a:p>
            <a:pPr marL="0" marR="0" lvl="0" indent="0" defTabSz="457200" eaLnBrk="1" fontAlgn="auto" latinLnBrk="0" hangingPunct="1">
              <a:lnSpc>
                <a:spcPct val="117999"/>
              </a:lnSpc>
              <a:spcBef>
                <a:spcPts val="0"/>
              </a:spcBef>
              <a:spcAft>
                <a:spcPts val="0"/>
              </a:spcAft>
              <a:buClrTx/>
              <a:buSzTx/>
              <a:buFontTx/>
              <a:buNone/>
              <a:tabLst/>
              <a:defRPr/>
            </a:pPr>
            <a:r>
              <a:rPr lang="fr-CA" dirty="0"/>
              <a:t>Présentation des membres de la table vidéo de 1 minutes 17 secondes</a:t>
            </a:r>
          </a:p>
          <a:p>
            <a:pPr marL="0" marR="0" lvl="0" indent="0" defTabSz="457200" eaLnBrk="1" fontAlgn="auto" latinLnBrk="0" hangingPunct="1">
              <a:lnSpc>
                <a:spcPct val="117999"/>
              </a:lnSpc>
              <a:spcBef>
                <a:spcPts val="0"/>
              </a:spcBef>
              <a:spcAft>
                <a:spcPts val="0"/>
              </a:spcAft>
              <a:buClrTx/>
              <a:buSzTx/>
              <a:buFontTx/>
              <a:buNone/>
              <a:tabLst/>
              <a:defRPr/>
            </a:pPr>
            <a:r>
              <a:rPr lang="fr-CA" dirty="0"/>
              <a:t>Publicité de la conférence du vendredi 26 février 2021</a:t>
            </a:r>
          </a:p>
          <a:p>
            <a:pPr algn="ctr">
              <a:lnSpc>
                <a:spcPct val="115000"/>
              </a:lnSpc>
            </a:pPr>
            <a:r>
              <a:rPr lang="fr-CA" sz="1800" dirty="0">
                <a:solidFill>
                  <a:srgbClr val="CC0000"/>
                </a:solidFill>
                <a:effectLst/>
                <a:latin typeface="Calibri" panose="020F0502020204030204" pitchFamily="34" charset="0"/>
                <a:ea typeface="Calibri" panose="020F0502020204030204" pitchFamily="34" charset="0"/>
              </a:rPr>
              <a:t>À tous les bénévoles lanaudois, de to</a:t>
            </a:r>
            <a:r>
              <a:rPr lang="fr-CA" sz="1800" dirty="0">
                <a:solidFill>
                  <a:srgbClr val="C00000"/>
                </a:solidFill>
                <a:effectLst/>
                <a:latin typeface="Calibri" panose="020F0502020204030204" pitchFamily="34" charset="0"/>
                <a:ea typeface="Calibri" panose="020F0502020204030204" pitchFamily="34" charset="0"/>
              </a:rPr>
              <a:t>us les secteurs d’activités,</a:t>
            </a:r>
            <a:endParaRPr lang="fr-CA" sz="1800" dirty="0">
              <a:effectLst/>
              <a:latin typeface="Calibri" panose="020F0502020204030204" pitchFamily="34" charset="0"/>
              <a:ea typeface="Calibri" panose="020F0502020204030204" pitchFamily="34" charset="0"/>
            </a:endParaRPr>
          </a:p>
          <a:p>
            <a:pPr algn="ctr">
              <a:lnSpc>
                <a:spcPct val="115000"/>
              </a:lnSpc>
            </a:pPr>
            <a:r>
              <a:rPr lang="fr-CA" sz="1800" b="1" dirty="0">
                <a:effectLst/>
                <a:latin typeface="Calibri" panose="020F0502020204030204" pitchFamily="34" charset="0"/>
                <a:ea typeface="Calibri" panose="020F0502020204030204" pitchFamily="34" charset="0"/>
              </a:rPr>
              <a:t>la Table de promotion du bénévolat Lanaudière (TPBL)</a:t>
            </a:r>
            <a:endParaRPr lang="fr-CA" sz="1800" dirty="0">
              <a:effectLst/>
              <a:latin typeface="Calibri" panose="020F0502020204030204" pitchFamily="34" charset="0"/>
              <a:ea typeface="Calibri" panose="020F0502020204030204" pitchFamily="34" charset="0"/>
            </a:endParaRPr>
          </a:p>
          <a:p>
            <a:pPr algn="ctr">
              <a:lnSpc>
                <a:spcPct val="115000"/>
              </a:lnSpc>
            </a:pPr>
            <a:r>
              <a:rPr lang="fr-CA" sz="1800" dirty="0">
                <a:effectLst/>
                <a:latin typeface="Calibri" panose="020F0502020204030204" pitchFamily="34" charset="0"/>
                <a:ea typeface="Calibri" panose="020F0502020204030204" pitchFamily="34" charset="0"/>
              </a:rPr>
              <a:t>vous invite à une </a:t>
            </a:r>
            <a:r>
              <a:rPr lang="fr-CA" sz="1800" dirty="0">
                <a:solidFill>
                  <a:srgbClr val="CC0000"/>
                </a:solidFill>
                <a:effectLst/>
                <a:latin typeface="Calibri" panose="020F0502020204030204" pitchFamily="34" charset="0"/>
                <a:ea typeface="Calibri" panose="020F0502020204030204" pitchFamily="34" charset="0"/>
              </a:rPr>
              <a:t>conférence virtuelle gratuite</a:t>
            </a:r>
            <a:r>
              <a:rPr lang="fr-CA" sz="1800" dirty="0">
                <a:effectLst/>
                <a:latin typeface="Calibri" panose="020F0502020204030204" pitchFamily="34" charset="0"/>
                <a:ea typeface="Calibri" panose="020F0502020204030204" pitchFamily="34" charset="0"/>
              </a:rPr>
              <a:t>, le vendredi 26 février 2021 dès 19h00 !</a:t>
            </a:r>
          </a:p>
          <a:p>
            <a:pPr algn="ctr">
              <a:lnSpc>
                <a:spcPct val="115000"/>
              </a:lnSpc>
            </a:pPr>
            <a:r>
              <a:rPr lang="fr-CA" sz="1800" dirty="0">
                <a:effectLst/>
                <a:latin typeface="Calibri" panose="020F0502020204030204" pitchFamily="34" charset="0"/>
                <a:ea typeface="Calibri" panose="020F0502020204030204" pitchFamily="34" charset="0"/>
              </a:rPr>
              <a:t> </a:t>
            </a:r>
          </a:p>
          <a:p>
            <a:pPr algn="l">
              <a:lnSpc>
                <a:spcPct val="115000"/>
              </a:lnSpc>
            </a:pPr>
            <a:r>
              <a:rPr lang="fr-CA" sz="1800" dirty="0">
                <a:effectLst/>
                <a:latin typeface="Calibri" panose="020F0502020204030204" pitchFamily="34" charset="0"/>
                <a:ea typeface="Calibri" panose="020F0502020204030204" pitchFamily="34" charset="0"/>
              </a:rPr>
              <a:t>La conférence </a:t>
            </a:r>
            <a:r>
              <a:rPr lang="fr-CA" sz="1800" i="1" dirty="0">
                <a:effectLst/>
                <a:latin typeface="Calibri" panose="020F0502020204030204" pitchFamily="34" charset="0"/>
                <a:ea typeface="Calibri" panose="020F0502020204030204" pitchFamily="34" charset="0"/>
              </a:rPr>
              <a:t>Une nouvelle façon de vivre</a:t>
            </a:r>
            <a:r>
              <a:rPr lang="fr-CA" sz="1800" dirty="0">
                <a:effectLst/>
                <a:latin typeface="Calibri" panose="020F0502020204030204" pitchFamily="34" charset="0"/>
                <a:ea typeface="Calibri" panose="020F0502020204030204" pitchFamily="34" charset="0"/>
              </a:rPr>
              <a:t> sera présentée par Jacinthe Chaussé, thérapeute en gestion émotionnelle et auteure du livre </a:t>
            </a:r>
            <a:r>
              <a:rPr lang="fr-CA" sz="1800" i="1" dirty="0">
                <a:effectLst/>
                <a:latin typeface="Calibri" panose="020F0502020204030204" pitchFamily="34" charset="0"/>
                <a:ea typeface="Calibri" panose="020F0502020204030204" pitchFamily="34" charset="0"/>
              </a:rPr>
              <a:t>Besoin d’amour</a:t>
            </a:r>
            <a:r>
              <a:rPr lang="fr-CA" sz="1800" dirty="0">
                <a:effectLst/>
                <a:latin typeface="Calibri" panose="020F0502020204030204" pitchFamily="34" charset="0"/>
                <a:ea typeface="Calibri" panose="020F0502020204030204" pitchFamily="34" charset="0"/>
              </a:rPr>
              <a:t>. Le webinaire se déroulera en direct, via la plateforme virtuelle Zoom, de 19h00 à 20h00. Une période de questions suivra la présentation. C’est gratuit et l’inscription est obligatoire (voir les détails plus bas).</a:t>
            </a:r>
          </a:p>
          <a:p>
            <a:pPr marL="0" marR="0" lvl="0" indent="0" algn="l" defTabSz="457200" eaLnBrk="1" fontAlgn="auto" latinLnBrk="0" hangingPunct="1">
              <a:lnSpc>
                <a:spcPct val="117999"/>
              </a:lnSpc>
              <a:spcBef>
                <a:spcPts val="0"/>
              </a:spcBef>
              <a:spcAft>
                <a:spcPts val="0"/>
              </a:spcAft>
              <a:buClrTx/>
              <a:buSzTx/>
              <a:buFontTx/>
              <a:buNone/>
              <a:tabLst/>
              <a:defRPr/>
            </a:pPr>
            <a:endParaRPr lang="fr-CA" dirty="0"/>
          </a:p>
          <a:p>
            <a:endParaRPr lang="fr-CA" dirty="0"/>
          </a:p>
        </p:txBody>
      </p:sp>
    </p:spTree>
    <p:extLst>
      <p:ext uri="{BB962C8B-B14F-4D97-AF65-F5344CB8AC3E}">
        <p14:creationId xmlns:p14="http://schemas.microsoft.com/office/powerpoint/2010/main" val="236850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Section pour Maryline Fournier RABQ</a:t>
            </a:r>
          </a:p>
          <a:p>
            <a:r>
              <a:rPr lang="fr-CA" dirty="0"/>
              <a:t>Statistiques </a:t>
            </a:r>
          </a:p>
        </p:txBody>
      </p:sp>
    </p:spTree>
    <p:extLst>
      <p:ext uri="{BB962C8B-B14F-4D97-AF65-F5344CB8AC3E}">
        <p14:creationId xmlns:p14="http://schemas.microsoft.com/office/powerpoint/2010/main" val="2293972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Chantal Tardif volet formation</a:t>
            </a:r>
          </a:p>
          <a:p>
            <a:endParaRPr lang="fr-CA" dirty="0"/>
          </a:p>
        </p:txBody>
      </p:sp>
    </p:spTree>
    <p:extLst>
      <p:ext uri="{BB962C8B-B14F-4D97-AF65-F5344CB8AC3E}">
        <p14:creationId xmlns:p14="http://schemas.microsoft.com/office/powerpoint/2010/main" val="1907549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Explication de la formation du 19 avril 2021:</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Les médias sociaux sont devenus un incontournable sur le web. Par quoi commencer? Pourquoi est-ce si populaire? Nous aborderons donc les sujets suivants (à titre indicatif):</a:t>
            </a:r>
          </a:p>
          <a:p>
            <a:pPr algn="l">
              <a:lnSpc>
                <a:spcPct val="107000"/>
              </a:lnSpc>
              <a:spcAft>
                <a:spcPts val="800"/>
              </a:spcAft>
            </a:pPr>
            <a:endParaRPr lang="fr-CA" sz="24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quelles sont les spécificités propres à chacun des réseaux sociaux et leur utilité pour un</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obnl?</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que gagne-t-on comme organisation d’être présent?</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quelle sera la valeur ajoutée de chacun?</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comment faire de la publicité et évaluer le retour sur l’investissement de notre</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stratégie?</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comment créer un plan de publication pour augmenter votre visibilité et votre</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empreinte numérique?</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Explication de la formation du 17 mai 2021:</a:t>
            </a:r>
          </a:p>
          <a:p>
            <a:pPr algn="l">
              <a:lnSpc>
                <a:spcPct val="107000"/>
              </a:lnSpc>
              <a:spcAft>
                <a:spcPts val="800"/>
              </a:spcAft>
            </a:pPr>
            <a:endParaRPr lang="fr-CA" sz="24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Consulter le site internet pour le lien formulaire à compléter</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Page Facebook</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L’envoi courriel au membres de loisir et sport Lanaudière.</a:t>
            </a: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Cette formation identifie les meilleures pratiques en matière de marketing, de vente et de réseautage</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(en personne et sur les médias sociaux), ces concepts étant étroitement liés. Nous parlerons</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donc:</a:t>
            </a:r>
          </a:p>
          <a:p>
            <a:pPr algn="l">
              <a:lnSpc>
                <a:spcPct val="107000"/>
              </a:lnSpc>
              <a:spcAft>
                <a:spcPts val="800"/>
              </a:spcAft>
            </a:pP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des aspects clés sont abordés pour transmettre un message authentique, qui</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vous représente adéquatement ‘‘pitch d’ascenseur’’</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de cibler un message ciblé, en lien avec les besoins concrets de votre clientèle.</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 des concepts clés dans un but de réseautage professionnel et de développement de</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2400" b="0" dirty="0">
                <a:effectLst/>
                <a:latin typeface="Calibri" panose="020F0502020204030204" pitchFamily="34" charset="0"/>
                <a:ea typeface="Calibri" panose="020F0502020204030204" pitchFamily="34" charset="0"/>
                <a:cs typeface="Times New Roman" panose="02020603050405020304" pitchFamily="18" charset="0"/>
              </a:rPr>
              <a:t>réseau / partenariat</a:t>
            </a:r>
            <a:endParaRPr lang="fr-CA"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Tree>
    <p:extLst>
      <p:ext uri="{BB962C8B-B14F-4D97-AF65-F5344CB8AC3E}">
        <p14:creationId xmlns:p14="http://schemas.microsoft.com/office/powerpoint/2010/main" val="2392064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Avez-vous des questions sur cette section: Chantal Tardif </a:t>
            </a:r>
          </a:p>
          <a:p>
            <a:pPr marL="0" marR="0" lvl="0" indent="0" defTabSz="457200" eaLnBrk="1" fontAlgn="auto" latinLnBrk="0" hangingPunct="1">
              <a:lnSpc>
                <a:spcPct val="117999"/>
              </a:lnSpc>
              <a:spcBef>
                <a:spcPts val="0"/>
              </a:spcBef>
              <a:spcAft>
                <a:spcPts val="0"/>
              </a:spcAft>
              <a:buClrTx/>
              <a:buSzTx/>
              <a:buFontTx/>
              <a:buNone/>
              <a:tabLst/>
              <a:defRPr/>
            </a:pPr>
            <a:endParaRPr lang="fr-CA" dirty="0"/>
          </a:p>
        </p:txBody>
      </p:sp>
    </p:spTree>
    <p:extLst>
      <p:ext uri="{BB962C8B-B14F-4D97-AF65-F5344CB8AC3E}">
        <p14:creationId xmlns:p14="http://schemas.microsoft.com/office/powerpoint/2010/main" val="583190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Merci de votre écoute </a:t>
            </a:r>
          </a:p>
          <a:p>
            <a:pPr marL="0" marR="0" lvl="0" indent="0" defTabSz="457200" eaLnBrk="1" fontAlgn="auto" latinLnBrk="0" hangingPunct="1">
              <a:lnSpc>
                <a:spcPct val="117999"/>
              </a:lnSpc>
              <a:spcBef>
                <a:spcPts val="0"/>
              </a:spcBef>
              <a:spcAft>
                <a:spcPts val="0"/>
              </a:spcAft>
              <a:buClrTx/>
              <a:buSzTx/>
              <a:buFontTx/>
              <a:buNone/>
              <a:tabLst/>
              <a:defRPr/>
            </a:pPr>
            <a:r>
              <a:rPr lang="fr-CA" dirty="0"/>
              <a:t>Maryline Fournier directrice générale du RABQ et Chantal Tardif agente de développement à Loisir et Sport Lanaudière.</a:t>
            </a:r>
          </a:p>
        </p:txBody>
      </p:sp>
    </p:spTree>
    <p:extLst>
      <p:ext uri="{BB962C8B-B14F-4D97-AF65-F5344CB8AC3E}">
        <p14:creationId xmlns:p14="http://schemas.microsoft.com/office/powerpoint/2010/main" val="390756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Section pour Maryline Fournier RABQ</a:t>
            </a:r>
          </a:p>
          <a:p>
            <a:endParaRPr lang="fr-CA" dirty="0"/>
          </a:p>
        </p:txBody>
      </p:sp>
    </p:spTree>
    <p:extLst>
      <p:ext uri="{BB962C8B-B14F-4D97-AF65-F5344CB8AC3E}">
        <p14:creationId xmlns:p14="http://schemas.microsoft.com/office/powerpoint/2010/main" val="1716935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Maryline Fournier RABQ</a:t>
            </a:r>
          </a:p>
          <a:p>
            <a:r>
              <a:rPr lang="fr-CA" dirty="0"/>
              <a:t>Elle va céder la parole à Chantal Tardif pour quelques diapositives.</a:t>
            </a:r>
          </a:p>
        </p:txBody>
      </p:sp>
    </p:spTree>
    <p:extLst>
      <p:ext uri="{BB962C8B-B14F-4D97-AF65-F5344CB8AC3E}">
        <p14:creationId xmlns:p14="http://schemas.microsoft.com/office/powerpoint/2010/main" val="423042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Section  Chantal </a:t>
            </a:r>
          </a:p>
        </p:txBody>
      </p:sp>
    </p:spTree>
    <p:extLst>
      <p:ext uri="{BB962C8B-B14F-4D97-AF65-F5344CB8AC3E}">
        <p14:creationId xmlns:p14="http://schemas.microsoft.com/office/powerpoint/2010/main" val="526433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section Chantal accompagnement</a:t>
            </a:r>
          </a:p>
          <a:p>
            <a:pPr marL="0" marR="0" lvl="0" indent="0" algn="l" defTabSz="457200" eaLnBrk="1" fontAlgn="auto" latinLnBrk="0" hangingPunct="1">
              <a:lnSpc>
                <a:spcPct val="117999"/>
              </a:lnSpc>
              <a:spcBef>
                <a:spcPts val="0"/>
              </a:spcBef>
              <a:spcAft>
                <a:spcPts val="0"/>
              </a:spcAft>
              <a:buClrTx/>
              <a:buSzTx/>
              <a:buFontTx/>
              <a:buNone/>
              <a:tabLst/>
              <a:defRPr/>
            </a:pPr>
            <a:r>
              <a:rPr lang="fr-CA" sz="24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1-exemple de démarche: rencontre avec conseil d’administration, outil diagnostic sommaire, mise en place des actions</a:t>
            </a:r>
          </a:p>
          <a:p>
            <a:pPr marL="0" marR="0" lvl="0" indent="0" algn="l" defTabSz="457200" eaLnBrk="1" fontAlgn="auto" latinLnBrk="0" hangingPunct="1">
              <a:lnSpc>
                <a:spcPct val="117999"/>
              </a:lnSpc>
              <a:spcBef>
                <a:spcPts val="0"/>
              </a:spcBef>
              <a:spcAft>
                <a:spcPts val="0"/>
              </a:spcAft>
              <a:buClrTx/>
              <a:buSzTx/>
              <a:buFontTx/>
              <a:buNone/>
              <a:tabLst/>
              <a:defRPr/>
            </a:pPr>
            <a:r>
              <a:rPr lang="fr-CA" sz="24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2-ca peut être des outils qui mettre en pratique dans leur organisation</a:t>
            </a:r>
          </a:p>
          <a:p>
            <a:pPr marL="0" marR="0" lvl="0" indent="0" algn="l" defTabSz="457200" eaLnBrk="1" fontAlgn="auto" latinLnBrk="0" hangingPunct="1">
              <a:lnSpc>
                <a:spcPct val="117999"/>
              </a:lnSpc>
              <a:spcBef>
                <a:spcPts val="0"/>
              </a:spcBef>
              <a:spcAft>
                <a:spcPts val="0"/>
              </a:spcAft>
              <a:buClrTx/>
              <a:buSzTx/>
              <a:buFontTx/>
              <a:buNone/>
              <a:tabLst/>
              <a:defRPr/>
            </a:pPr>
            <a:endParaRPr lang="fr-CA" sz="24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fr-CA" dirty="0"/>
          </a:p>
        </p:txBody>
      </p:sp>
    </p:spTree>
    <p:extLst>
      <p:ext uri="{BB962C8B-B14F-4D97-AF65-F5344CB8AC3E}">
        <p14:creationId xmlns:p14="http://schemas.microsoft.com/office/powerpoint/2010/main" val="288671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section Chantal accompagnement</a:t>
            </a:r>
          </a:p>
          <a:p>
            <a:pPr marL="0" marR="0" lvl="0" indent="0" defTabSz="457200" eaLnBrk="1" fontAlgn="auto" latinLnBrk="0" hangingPunct="1">
              <a:lnSpc>
                <a:spcPct val="117999"/>
              </a:lnSpc>
              <a:spcBef>
                <a:spcPts val="0"/>
              </a:spcBef>
              <a:spcAft>
                <a:spcPts val="0"/>
              </a:spcAft>
              <a:buClrTx/>
              <a:buSzTx/>
              <a:buFontTx/>
              <a:buNone/>
              <a:tabLst/>
              <a:defRPr/>
            </a:pPr>
            <a:r>
              <a:rPr lang="fr-CA" dirty="0"/>
              <a:t>C’est quoi ? Il y a plusieurs éléments qui se retrouvent dans la gouvernance.  Nous attaquons pas tous en même temps. Un étape à la fois.</a:t>
            </a:r>
          </a:p>
          <a:p>
            <a:endParaRPr lang="fr-CA" dirty="0"/>
          </a:p>
        </p:txBody>
      </p:sp>
    </p:spTree>
    <p:extLst>
      <p:ext uri="{BB962C8B-B14F-4D97-AF65-F5344CB8AC3E}">
        <p14:creationId xmlns:p14="http://schemas.microsoft.com/office/powerpoint/2010/main" val="1416443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dirty="0"/>
              <a:t>section Chantal accompagnement</a:t>
            </a:r>
          </a:p>
          <a:p>
            <a:endParaRPr lang="fr-CA" dirty="0"/>
          </a:p>
        </p:txBody>
      </p:sp>
    </p:spTree>
    <p:extLst>
      <p:ext uri="{BB962C8B-B14F-4D97-AF65-F5344CB8AC3E}">
        <p14:creationId xmlns:p14="http://schemas.microsoft.com/office/powerpoint/2010/main" val="391401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dirty="0"/>
          </a:p>
        </p:txBody>
      </p:sp>
      <p:sp>
        <p:nvSpPr>
          <p:cNvPr id="21" name="Texte du titre"/>
          <p:cNvSpPr txBox="1">
            <a:spLocks noGrp="1"/>
          </p:cNvSpPr>
          <p:nvPr>
            <p:ph type="title"/>
          </p:nvPr>
        </p:nvSpPr>
        <p:spPr>
          <a:xfrm>
            <a:off x="635000" y="9512300"/>
            <a:ext cx="23114000" cy="2006600"/>
          </a:xfrm>
          <a:prstGeom prst="rect">
            <a:avLst/>
          </a:prstGeom>
        </p:spPr>
        <p:txBody>
          <a:bodyPr anchor="b"/>
          <a:lstStyle/>
          <a:p>
            <a:r>
              <a:t>Texte du titre</a:t>
            </a:r>
          </a:p>
        </p:txBody>
      </p:sp>
      <p:sp>
        <p:nvSpPr>
          <p:cNvPr id="22" name="Texte niveau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dirty="0"/>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778000" y="2298700"/>
            <a:ext cx="20828000" cy="4648200"/>
          </a:xfrm>
          <a:prstGeom prst="rect">
            <a:avLst/>
          </a:prstGeom>
        </p:spPr>
        <p:txBody>
          <a:bodyPr anchor="b"/>
          <a:lstStyle/>
          <a:p>
            <a:r>
              <a:t>Texte du titre</a:t>
            </a:r>
          </a:p>
        </p:txBody>
      </p:sp>
      <p:sp>
        <p:nvSpPr>
          <p:cNvPr id="12" name="Texte niveau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extLst>
      <p:ext uri="{BB962C8B-B14F-4D97-AF65-F5344CB8AC3E}">
        <p14:creationId xmlns:p14="http://schemas.microsoft.com/office/powerpoint/2010/main" val="34069708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778000" y="4533900"/>
            <a:ext cx="20828000" cy="46482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dirty="0"/>
          </a:p>
        </p:txBody>
      </p:sp>
      <p:sp>
        <p:nvSpPr>
          <p:cNvPr id="39" name="Texte du titre"/>
          <p:cNvSpPr txBox="1">
            <a:spLocks noGrp="1"/>
          </p:cNvSpPr>
          <p:nvPr>
            <p:ph type="title"/>
          </p:nvPr>
        </p:nvSpPr>
        <p:spPr>
          <a:xfrm>
            <a:off x="1651000" y="952500"/>
            <a:ext cx="10223500" cy="5549900"/>
          </a:xfrm>
          <a:prstGeom prst="rect">
            <a:avLst/>
          </a:prstGeom>
        </p:spPr>
        <p:txBody>
          <a:bodyPr anchor="b"/>
          <a:lstStyle>
            <a:lvl1pPr>
              <a:defRPr sz="8400"/>
            </a:lvl1pPr>
          </a:lstStyle>
          <a:p>
            <a:r>
              <a:t>Texte du titre</a:t>
            </a:r>
          </a:p>
        </p:txBody>
      </p:sp>
      <p:sp>
        <p:nvSpPr>
          <p:cNvPr id="40" name="Texte niveau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dirty="0"/>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dirty="0"/>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dirty="0"/>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dirty="0"/>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-Gilles Allain</a:t>
            </a:r>
          </a:p>
        </p:txBody>
      </p:sp>
      <p:sp>
        <p:nvSpPr>
          <p:cNvPr id="94" name="« Saisissez une citation ici. »"/>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5.emf"/><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4.emf"/><Relationship Id="rId5" Type="http://schemas.openxmlformats.org/officeDocument/2006/relationships/slideLayout" Target="../slideLayouts/slideLayout11.xml"/><Relationship Id="rId4" Type="http://schemas.openxmlformats.org/officeDocument/2006/relationships/tags" Target="../tags/tag32.xml"/></Relationships>
</file>

<file path=ppt/slides/_rels/slide1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10" Type="http://schemas.openxmlformats.org/officeDocument/2006/relationships/image" Target="../media/image18.png"/><Relationship Id="rId4" Type="http://schemas.openxmlformats.org/officeDocument/2006/relationships/tags" Target="../tags/tag39.xml"/><Relationship Id="rId9"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0.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19.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hyperlink" Target="https://www.rabq.ca/fiches/Lanaudiere.pdf" TargetMode="External"/><Relationship Id="rId5" Type="http://schemas.openxmlformats.org/officeDocument/2006/relationships/tags" Target="../tags/tag46.xml"/><Relationship Id="rId10" Type="http://schemas.openxmlformats.org/officeDocument/2006/relationships/image" Target="../media/image2.jpeg"/><Relationship Id="rId4" Type="http://schemas.openxmlformats.org/officeDocument/2006/relationships/tags" Target="../tags/tag45.xml"/><Relationship Id="rId9"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10" Type="http://schemas.openxmlformats.org/officeDocument/2006/relationships/image" Target="../media/image21.jpeg"/><Relationship Id="rId4" Type="http://schemas.openxmlformats.org/officeDocument/2006/relationships/tags" Target="../tags/tag52.xml"/><Relationship Id="rId9"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58.xml"/><Relationship Id="rId7"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10" Type="http://schemas.openxmlformats.org/officeDocument/2006/relationships/image" Target="../media/image18.png"/><Relationship Id="rId4" Type="http://schemas.openxmlformats.org/officeDocument/2006/relationships/tags" Target="../tags/tag59.xml"/><Relationship Id="rId9"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hyperlink" Target="http://www.pro-bono.fr/2015/07/benevolat-de-competences-experience-satisfaisante-benevoles-associations/" TargetMode="Externa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22.jpeg"/><Relationship Id="rId5" Type="http://schemas.openxmlformats.org/officeDocument/2006/relationships/tags" Target="../tags/tag66.xml"/><Relationship Id="rId10" Type="http://schemas.openxmlformats.org/officeDocument/2006/relationships/image" Target="../media/image2.jpeg"/><Relationship Id="rId4" Type="http://schemas.openxmlformats.org/officeDocument/2006/relationships/tags" Target="../tags/tag65.xml"/><Relationship Id="rId9"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hyperlink" Target="http://www.bienfaitpourta.com/references-item/groupement-regional-pour-la-qualite-alimentaire-3/" TargetMode="Externa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3.jpg"/><Relationship Id="rId5" Type="http://schemas.openxmlformats.org/officeDocument/2006/relationships/tags" Target="../tags/tag73.xml"/><Relationship Id="rId10" Type="http://schemas.openxmlformats.org/officeDocument/2006/relationships/image" Target="../media/image2.jpeg"/><Relationship Id="rId4" Type="http://schemas.openxmlformats.org/officeDocument/2006/relationships/tags" Target="../tags/tag72.xml"/><Relationship Id="rId9"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78.xml"/><Relationship Id="rId7"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84.xml"/><Relationship Id="rId7"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5.jpeg"/><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hyperlink" Target="https://pixabay.com/en/telephone-phone-communication-call-386228/" TargetMode="External"/><Relationship Id="rId2" Type="http://schemas.openxmlformats.org/officeDocument/2006/relationships/tags" Target="../tags/tag89.xml"/><Relationship Id="rId16" Type="http://schemas.openxmlformats.org/officeDocument/2006/relationships/hyperlink" Target="http://www.tice-education.fr/index.php/component/tags/tag/20-informatique" TargetMode="Externa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24.jpeg"/><Relationship Id="rId5" Type="http://schemas.openxmlformats.org/officeDocument/2006/relationships/tags" Target="../tags/tag92.xml"/><Relationship Id="rId15" Type="http://schemas.openxmlformats.org/officeDocument/2006/relationships/image" Target="../media/image26.jpg"/><Relationship Id="rId10" Type="http://schemas.openxmlformats.org/officeDocument/2006/relationships/image" Target="../media/image2.jpeg"/><Relationship Id="rId4" Type="http://schemas.openxmlformats.org/officeDocument/2006/relationships/tags" Target="../tags/tag91.xml"/><Relationship Id="rId9" Type="http://schemas.openxmlformats.org/officeDocument/2006/relationships/notesSlide" Target="../notesSlides/notesSlide10.xml"/><Relationship Id="rId14" Type="http://schemas.openxmlformats.org/officeDocument/2006/relationships/hyperlink" Target="https://nl.wikipedia.org/wiki/Schrijfmachine" TargetMode="Externa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97.xml"/><Relationship Id="rId7"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9"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03.xml"/><Relationship Id="rId7" Type="http://schemas.openxmlformats.org/officeDocument/2006/relationships/notesSlide" Target="../notesSlides/notesSlide1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tags" Target="../tags/tag104.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108.xml"/><Relationship Id="rId7"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10" Type="http://schemas.openxmlformats.org/officeDocument/2006/relationships/image" Target="../media/image18.png"/><Relationship Id="rId4" Type="http://schemas.openxmlformats.org/officeDocument/2006/relationships/tags" Target="../tags/tag109.xml"/><Relationship Id="rId9" Type="http://schemas.openxmlformats.org/officeDocument/2006/relationships/image" Target="../media/image2.jpeg"/></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14.xml"/><Relationship Id="rId7" Type="http://schemas.openxmlformats.org/officeDocument/2006/relationships/notesSlide" Target="../notesSlides/notesSlide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2.xml"/><Relationship Id="rId5" Type="http://schemas.openxmlformats.org/officeDocument/2006/relationships/tags" Target="../tags/tag116.xml"/><Relationship Id="rId10" Type="http://schemas.openxmlformats.org/officeDocument/2006/relationships/image" Target="../media/image27.emf"/><Relationship Id="rId4" Type="http://schemas.openxmlformats.org/officeDocument/2006/relationships/tags" Target="../tags/tag115.xml"/><Relationship Id="rId9" Type="http://schemas.openxmlformats.org/officeDocument/2006/relationships/hyperlink" Target="https://www.rabq.ca/coffre-a-outils.php"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17.xml"/><Relationship Id="rId5" Type="http://schemas.openxmlformats.org/officeDocument/2006/relationships/image" Target="../media/image28.emf"/><Relationship Id="rId4" Type="http://schemas.openxmlformats.org/officeDocument/2006/relationships/hyperlink" Target="https://www.youtube.com/watch?v=DX475JmAWM4" TargetMode="External"/></Relationships>
</file>

<file path=ppt/slides/_rels/slide26.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29.emf"/><Relationship Id="rId5" Type="http://schemas.openxmlformats.org/officeDocument/2006/relationships/notesSlide" Target="../notesSlides/notesSlide16.xml"/><Relationship Id="rId4"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30.emf"/><Relationship Id="rId5" Type="http://schemas.openxmlformats.org/officeDocument/2006/relationships/notesSlide" Target="../notesSlides/notesSlide17.xml"/><Relationship Id="rId4"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31.emf"/><Relationship Id="rId5" Type="http://schemas.openxmlformats.org/officeDocument/2006/relationships/notesSlide" Target="../notesSlides/notesSlide18.xml"/><Relationship Id="rId4"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29.xml"/><Relationship Id="rId7" Type="http://schemas.openxmlformats.org/officeDocument/2006/relationships/notesSlide" Target="../notesSlides/notesSlide1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2.xml"/><Relationship Id="rId5" Type="http://schemas.openxmlformats.org/officeDocument/2006/relationships/tags" Target="../tags/tag131.xml"/><Relationship Id="rId10" Type="http://schemas.openxmlformats.org/officeDocument/2006/relationships/image" Target="../media/image32.emf"/><Relationship Id="rId4" Type="http://schemas.openxmlformats.org/officeDocument/2006/relationships/tags" Target="../tags/tag130.xml"/><Relationship Id="rId9" Type="http://schemas.openxmlformats.org/officeDocument/2006/relationships/hyperlink" Target="https://www.rabq.ca/Repertoire-formations-pour-administrateurs-benevoles.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34.xml"/><Relationship Id="rId7"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image" Target="../media/image33.jpeg"/><Relationship Id="rId5" Type="http://schemas.openxmlformats.org/officeDocument/2006/relationships/tags" Target="../tags/tag136.xml"/><Relationship Id="rId10" Type="http://schemas.openxmlformats.org/officeDocument/2006/relationships/hyperlink" Target="https://www.rabq.ca/osez" TargetMode="External"/><Relationship Id="rId4" Type="http://schemas.openxmlformats.org/officeDocument/2006/relationships/tags" Target="../tags/tag135.xml"/><Relationship Id="rId9" Type="http://schemas.openxmlformats.org/officeDocument/2006/relationships/image" Target="../media/image2.jpeg"/></Relationships>
</file>

<file path=ppt/slides/_rels/slide3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40.xml"/><Relationship Id="rId7" Type="http://schemas.openxmlformats.org/officeDocument/2006/relationships/notesSlide" Target="../notesSlides/notesSlide21.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2.xml"/><Relationship Id="rId5" Type="http://schemas.openxmlformats.org/officeDocument/2006/relationships/tags" Target="../tags/tag142.xml"/><Relationship Id="rId4" Type="http://schemas.openxmlformats.org/officeDocument/2006/relationships/tags" Target="../tags/tag141.xml"/></Relationships>
</file>

<file path=ppt/slides/_rels/slide3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45.xml"/><Relationship Id="rId7" Type="http://schemas.openxmlformats.org/officeDocument/2006/relationships/notesSlide" Target="../notesSlides/notesSlide22.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2.xml"/><Relationship Id="rId5" Type="http://schemas.openxmlformats.org/officeDocument/2006/relationships/tags" Target="../tags/tag147.xml"/><Relationship Id="rId4" Type="http://schemas.openxmlformats.org/officeDocument/2006/relationships/tags" Target="../tags/tag146.xml"/><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50.xml"/><Relationship Id="rId7" Type="http://schemas.openxmlformats.org/officeDocument/2006/relationships/notesSlide" Target="../notesSlides/notesSlide23.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2.xml"/><Relationship Id="rId5" Type="http://schemas.openxmlformats.org/officeDocument/2006/relationships/tags" Target="../tags/tag152.xml"/><Relationship Id="rId4" Type="http://schemas.openxmlformats.org/officeDocument/2006/relationships/tags" Target="../tags/tag151.xml"/></Relationships>
</file>

<file path=ppt/slides/_rels/slide3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55.xml"/><Relationship Id="rId7" Type="http://schemas.openxmlformats.org/officeDocument/2006/relationships/notesSlide" Target="../notesSlides/notesSlide2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2.xml"/><Relationship Id="rId5" Type="http://schemas.openxmlformats.org/officeDocument/2006/relationships/tags" Target="../tags/tag157.xml"/><Relationship Id="rId4" Type="http://schemas.openxmlformats.org/officeDocument/2006/relationships/tags" Target="../tags/tag156.xml"/></Relationships>
</file>

<file path=ppt/slides/_rels/slide3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2.xml"/><Relationship Id="rId5" Type="http://schemas.openxmlformats.org/officeDocument/2006/relationships/tags" Target="../tags/tag162.xml"/><Relationship Id="rId4" Type="http://schemas.openxmlformats.org/officeDocument/2006/relationships/tags" Target="../tags/tag161.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165.xml"/><Relationship Id="rId7"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10" Type="http://schemas.openxmlformats.org/officeDocument/2006/relationships/hyperlink" Target="https://www.youtube.com/watch?v=cKvJ1Owr3nQ" TargetMode="External"/><Relationship Id="rId4" Type="http://schemas.openxmlformats.org/officeDocument/2006/relationships/tags" Target="../tags/tag166.xml"/><Relationship Id="rId9" Type="http://schemas.openxmlformats.org/officeDocument/2006/relationships/image" Target="../media/image2.jpe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image" Target="../media/image35.gif"/><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hyperlink" Target="https://www.youtube.com/watch?v=1SF0Zd_i0Vw" TargetMode="External"/><Relationship Id="rId5" Type="http://schemas.openxmlformats.org/officeDocument/2006/relationships/tags" Target="../tags/tag173.xml"/><Relationship Id="rId10" Type="http://schemas.openxmlformats.org/officeDocument/2006/relationships/image" Target="../media/image2.jpeg"/><Relationship Id="rId4" Type="http://schemas.openxmlformats.org/officeDocument/2006/relationships/tags" Target="../tags/tag172.xml"/><Relationship Id="rId9"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2.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2.xml"/><Relationship Id="rId5" Type="http://schemas.openxmlformats.org/officeDocument/2006/relationships/tags" Target="../tags/tag185.xml"/><Relationship Id="rId4" Type="http://schemas.openxmlformats.org/officeDocument/2006/relationships/tags" Target="../tags/tag184.xml"/><Relationship Id="rId9" Type="http://schemas.openxmlformats.org/officeDocument/2006/relationships/hyperlink" Target="https://lslanaudiere.sharepoint.com/sites/SLL_DATA/APPS/B&#201;N&#201;VOLAT/table_promotion_benevolat/2020-2021/TPBL%20-%20mot%205%20d&#233;cembre%202020.mp4"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8.xml"/><Relationship Id="rId7" Type="http://schemas.openxmlformats.org/officeDocument/2006/relationships/slideLayout" Target="../slideLayouts/slideLayout2.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9" Type="http://schemas.openxmlformats.org/officeDocument/2006/relationships/image" Target="../media/image2.jpeg"/></Relationships>
</file>

<file path=ppt/slides/_rels/slide4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94.xml"/><Relationship Id="rId7" Type="http://schemas.openxmlformats.org/officeDocument/2006/relationships/notesSlide" Target="../notesSlides/notesSlide31.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slideLayout" Target="../slideLayouts/slideLayout2.xml"/><Relationship Id="rId5" Type="http://schemas.openxmlformats.org/officeDocument/2006/relationships/tags" Target="../tags/tag196.xml"/><Relationship Id="rId4" Type="http://schemas.openxmlformats.org/officeDocument/2006/relationships/tags" Target="../tags/tag195.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99.xml"/><Relationship Id="rId7"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5" Type="http://schemas.openxmlformats.org/officeDocument/2006/relationships/tags" Target="../tags/tag201.xml"/><Relationship Id="rId10" Type="http://schemas.openxmlformats.org/officeDocument/2006/relationships/image" Target="../media/image36.png"/><Relationship Id="rId4" Type="http://schemas.openxmlformats.org/officeDocument/2006/relationships/tags" Target="../tags/tag200.xml"/><Relationship Id="rId9" Type="http://schemas.openxmlformats.org/officeDocument/2006/relationships/image" Target="../media/image2.jpe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05.xml"/><Relationship Id="rId7"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5" Type="http://schemas.openxmlformats.org/officeDocument/2006/relationships/tags" Target="../tags/tag207.xml"/><Relationship Id="rId10" Type="http://schemas.openxmlformats.org/officeDocument/2006/relationships/image" Target="../media/image37.png"/><Relationship Id="rId4" Type="http://schemas.openxmlformats.org/officeDocument/2006/relationships/tags" Target="../tags/tag206.xml"/><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8.emf"/><Relationship Id="rId4"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1.xml"/><Relationship Id="rId7" Type="http://schemas.openxmlformats.org/officeDocument/2006/relationships/slideLayout" Target="../slideLayouts/slideLayout1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7.xml"/><Relationship Id="rId7" Type="http://schemas.openxmlformats.org/officeDocument/2006/relationships/image" Target="../media/image12.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1.emf"/><Relationship Id="rId5" Type="http://schemas.openxmlformats.org/officeDocument/2006/relationships/slideLayout" Target="../slideLayouts/slideLayout11.xml"/><Relationship Id="rId4"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gabarit-PPT-H_couverture.jpg" descr="gabarit-PPT-H_couverture.jpg"/>
          <p:cNvPicPr>
            <a:picLocks noChangeAspect="1"/>
          </p:cNvPicPr>
          <p:nvPr>
            <p:custDataLst>
              <p:tags r:id="rId1"/>
            </p:custDataLst>
          </p:nvPr>
        </p:nvPicPr>
        <p:blipFill>
          <a:blip r:embed="rId5"/>
          <a:stretch>
            <a:fillRect/>
          </a:stretch>
        </p:blipFill>
        <p:spPr>
          <a:xfrm>
            <a:off x="0" y="0"/>
            <a:ext cx="24384000" cy="13716000"/>
          </a:xfrm>
          <a:prstGeom prst="rect">
            <a:avLst/>
          </a:prstGeom>
          <a:ln w="12700">
            <a:miter lim="400000"/>
          </a:ln>
        </p:spPr>
      </p:pic>
      <p:sp>
        <p:nvSpPr>
          <p:cNvPr id="120" name="TITRE"/>
          <p:cNvSpPr txBox="1"/>
          <p:nvPr>
            <p:custDataLst>
              <p:tags r:id="rId2"/>
            </p:custDataLst>
          </p:nvPr>
        </p:nvSpPr>
        <p:spPr>
          <a:xfrm>
            <a:off x="5979304" y="369044"/>
            <a:ext cx="17531860" cy="6488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5000">
                <a:latin typeface="Avenir Next"/>
                <a:ea typeface="Avenir Next"/>
                <a:cs typeface="Avenir Next"/>
                <a:sym typeface="Avenir Next"/>
              </a:defRPr>
            </a:lvl1pPr>
          </a:lstStyle>
          <a:p>
            <a:pPr algn="ctr"/>
            <a:r>
              <a:rPr lang="fr-CA" sz="7200" dirty="0">
                <a:latin typeface="Arial" panose="020B0604020202020204" pitchFamily="34" charset="0"/>
                <a:cs typeface="Arial" panose="020B0604020202020204" pitchFamily="34" charset="0"/>
              </a:rPr>
              <a:t>ZOOM LOISIR CULTUREL LANAUDOIS</a:t>
            </a:r>
          </a:p>
          <a:p>
            <a:pPr algn="ctr"/>
            <a:endParaRPr lang="fr-CA" sz="7200" dirty="0">
              <a:latin typeface="Arial" panose="020B0604020202020204" pitchFamily="34" charset="0"/>
              <a:cs typeface="Arial" panose="020B0604020202020204" pitchFamily="34" charset="0"/>
            </a:endParaRPr>
          </a:p>
          <a:p>
            <a:pPr algn="ctr"/>
            <a:r>
              <a:rPr lang="fr-CA" sz="7200" dirty="0">
                <a:latin typeface="Arial" panose="020B0604020202020204" pitchFamily="34" charset="0"/>
                <a:cs typeface="Arial" panose="020B0604020202020204" pitchFamily="34" charset="0"/>
              </a:rPr>
              <a:t>ACTIVITÉ 4</a:t>
            </a:r>
          </a:p>
          <a:p>
            <a:pPr algn="ctr"/>
            <a:endParaRPr lang="fr-CA" sz="7200" dirty="0">
              <a:latin typeface="Arial" panose="020B0604020202020204" pitchFamily="34" charset="0"/>
              <a:cs typeface="Arial" panose="020B0604020202020204" pitchFamily="34" charset="0"/>
            </a:endParaRPr>
          </a:p>
          <a:p>
            <a:pPr algn="ctr"/>
            <a:r>
              <a:rPr lang="fr-CA" sz="7200" dirty="0">
                <a:latin typeface="Arial" panose="020B0604020202020204" pitchFamily="34" charset="0"/>
                <a:cs typeface="Arial" panose="020B0604020202020204" pitchFamily="34" charset="0"/>
              </a:rPr>
              <a:t>SOUTIEN AU BÉNÉVOLAT </a:t>
            </a:r>
          </a:p>
          <a:p>
            <a:pPr algn="ctr"/>
            <a:endParaRPr sz="5500" dirty="0"/>
          </a:p>
        </p:txBody>
      </p:sp>
      <p:sp>
        <p:nvSpPr>
          <p:cNvPr id="4" name="ZoneTexte 3"/>
          <p:cNvSpPr txBox="1"/>
          <p:nvPr>
            <p:custDataLst>
              <p:tags r:id="rId3"/>
            </p:custDataLst>
          </p:nvPr>
        </p:nvSpPr>
        <p:spPr>
          <a:xfrm>
            <a:off x="7322400" y="6728280"/>
            <a:ext cx="14845668"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fr-CA" sz="40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0" marR="0" indent="0" defTabSz="825500" rtl="0" fontAlgn="auto" latinLnBrk="0" hangingPunct="0">
              <a:lnSpc>
                <a:spcPct val="100000"/>
              </a:lnSpc>
              <a:spcBef>
                <a:spcPts val="0"/>
              </a:spcBef>
              <a:spcAft>
                <a:spcPts val="0"/>
              </a:spcAft>
              <a:buClrTx/>
              <a:buSzTx/>
              <a:buFontTx/>
              <a:buNone/>
              <a:tabLst/>
            </a:pPr>
            <a:r>
              <a:rPr kumimoji="0" lang="fr-CA" sz="40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Les secteurs ciblés: </a:t>
            </a:r>
            <a:r>
              <a:rPr lang="fr-CA" sz="4000" dirty="0">
                <a:latin typeface="Arial" panose="020B0604020202020204" pitchFamily="34" charset="0"/>
                <a:cs typeface="Arial" panose="020B0604020202020204" pitchFamily="34" charset="0"/>
              </a:rPr>
              <a:t>milieu associatif, municipal et scolaire</a:t>
            </a:r>
          </a:p>
          <a:p>
            <a:pPr marL="0" marR="0" indent="0" defTabSz="825500" rtl="0" fontAlgn="auto" latinLnBrk="0" hangingPunct="0">
              <a:lnSpc>
                <a:spcPct val="100000"/>
              </a:lnSpc>
              <a:spcBef>
                <a:spcPts val="0"/>
              </a:spcBef>
              <a:spcAft>
                <a:spcPts val="0"/>
              </a:spcAft>
              <a:buClrTx/>
              <a:buSzTx/>
              <a:buFontTx/>
              <a:buNone/>
              <a:tabLst/>
            </a:pPr>
            <a:endParaRPr lang="fr-CA" sz="4000" dirty="0">
              <a:latin typeface="Arial" panose="020B0604020202020204" pitchFamily="34" charset="0"/>
              <a:cs typeface="Arial" panose="020B0604020202020204" pitchFamily="34" charset="0"/>
            </a:endParaRPr>
          </a:p>
          <a:p>
            <a:r>
              <a:rPr lang="fr-CA" sz="4000" dirty="0">
                <a:latin typeface="Arial" panose="020B0604020202020204" pitchFamily="34" charset="0"/>
                <a:cs typeface="Arial" panose="020B0604020202020204" pitchFamily="34" charset="0"/>
              </a:rPr>
              <a:t>Vendredi 5 février 2021 de 10h30 À 12h</a:t>
            </a:r>
          </a:p>
          <a:p>
            <a:pPr marL="0" marR="0" indent="0" algn="l" defTabSz="825500" rtl="0" fontAlgn="auto" latinLnBrk="0" hangingPunct="0">
              <a:lnSpc>
                <a:spcPct val="100000"/>
              </a:lnSpc>
              <a:spcBef>
                <a:spcPts val="0"/>
              </a:spcBef>
              <a:spcAft>
                <a:spcPts val="0"/>
              </a:spcAft>
              <a:buClrTx/>
              <a:buSzTx/>
              <a:buFontTx/>
              <a:buNone/>
              <a:tabLst/>
            </a:pPr>
            <a:r>
              <a:rPr lang="fr-CA" sz="4000" dirty="0">
                <a:latin typeface="Arial" panose="020B0604020202020204" pitchFamily="34" charset="0"/>
                <a:cs typeface="Arial" panose="020B0604020202020204" pitchFamily="34" charset="0"/>
              </a:rPr>
              <a:t> </a:t>
            </a:r>
            <a:endParaRPr kumimoji="0" lang="fr-CA" sz="40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custDataLst>
              <p:tags r:id="rId1"/>
            </p:custDataLst>
          </p:nvPr>
        </p:nvGrpSpPr>
        <p:grpSpPr>
          <a:xfrm>
            <a:off x="408373" y="177554"/>
            <a:ext cx="21003662" cy="13214556"/>
            <a:chOff x="2536259" y="2214720"/>
            <a:chExt cx="6814200" cy="4224660"/>
          </a:xfrm>
        </p:grpSpPr>
        <p:pic>
          <p:nvPicPr>
            <p:cNvPr id="2" name="Image 1"/>
            <p:cNvPicPr>
              <a:picLocks noChangeAspect="1"/>
            </p:cNvPicPr>
            <p:nvPr/>
          </p:nvPicPr>
          <p:blipFill>
            <a:blip r:embed="rId6"/>
            <a:stretch>
              <a:fillRect/>
            </a:stretch>
          </p:blipFill>
          <p:spPr>
            <a:xfrm>
              <a:off x="2536259" y="2759670"/>
              <a:ext cx="6814200" cy="3679710"/>
            </a:xfrm>
            <a:prstGeom prst="rect">
              <a:avLst/>
            </a:prstGeom>
          </p:spPr>
        </p:pic>
        <p:pic>
          <p:nvPicPr>
            <p:cNvPr id="3" name="Image 2"/>
            <p:cNvPicPr>
              <a:picLocks noChangeAspect="1"/>
            </p:cNvPicPr>
            <p:nvPr/>
          </p:nvPicPr>
          <p:blipFill>
            <a:blip r:embed="rId7"/>
            <a:stretch>
              <a:fillRect/>
            </a:stretch>
          </p:blipFill>
          <p:spPr>
            <a:xfrm>
              <a:off x="2536259" y="2214720"/>
              <a:ext cx="6772650" cy="544950"/>
            </a:xfrm>
            <a:prstGeom prst="rect">
              <a:avLst/>
            </a:prstGeom>
          </p:spPr>
        </p:pic>
      </p:grpSp>
      <p:sp>
        <p:nvSpPr>
          <p:cNvPr id="6" name="Rectangle 5">
            <a:extLst>
              <a:ext uri="{FF2B5EF4-FFF2-40B4-BE49-F238E27FC236}">
                <a16:creationId xmlns:a16="http://schemas.microsoft.com/office/drawing/2014/main" id="{85B0DF1B-EDF8-46F8-B928-947805CEA70D}"/>
              </a:ext>
            </a:extLst>
          </p:cNvPr>
          <p:cNvSpPr/>
          <p:nvPr>
            <p:custDataLst>
              <p:tags r:id="rId2"/>
            </p:custDataLst>
          </p:nvPr>
        </p:nvSpPr>
        <p:spPr>
          <a:xfrm>
            <a:off x="5469357" y="1862682"/>
            <a:ext cx="15814606" cy="4434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7" name="Rectangle 6">
            <a:extLst>
              <a:ext uri="{FF2B5EF4-FFF2-40B4-BE49-F238E27FC236}">
                <a16:creationId xmlns:a16="http://schemas.microsoft.com/office/drawing/2014/main" id="{85872C4D-F28A-499E-9EE8-62D8F4AC503B}"/>
              </a:ext>
            </a:extLst>
          </p:cNvPr>
          <p:cNvSpPr/>
          <p:nvPr>
            <p:custDataLst>
              <p:tags r:id="rId3"/>
            </p:custDataLst>
          </p:nvPr>
        </p:nvSpPr>
        <p:spPr>
          <a:xfrm>
            <a:off x="5469357" y="6202839"/>
            <a:ext cx="15814606" cy="4297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8" name="Rectangle 7">
            <a:extLst>
              <a:ext uri="{FF2B5EF4-FFF2-40B4-BE49-F238E27FC236}">
                <a16:creationId xmlns:a16="http://schemas.microsoft.com/office/drawing/2014/main" id="{2CD38C10-0406-422D-BD0D-054D521B2604}"/>
              </a:ext>
            </a:extLst>
          </p:cNvPr>
          <p:cNvSpPr/>
          <p:nvPr>
            <p:custDataLst>
              <p:tags r:id="rId4"/>
            </p:custDataLst>
          </p:nvPr>
        </p:nvSpPr>
        <p:spPr>
          <a:xfrm>
            <a:off x="5469357" y="10375167"/>
            <a:ext cx="15814606" cy="3003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Tree>
    <p:extLst>
      <p:ext uri="{BB962C8B-B14F-4D97-AF65-F5344CB8AC3E}">
        <p14:creationId xmlns:p14="http://schemas.microsoft.com/office/powerpoint/2010/main" val="21019834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custDataLst>
              <p:tags r:id="rId1"/>
            </p:custDataLst>
          </p:nvPr>
        </p:nvGrpSpPr>
        <p:grpSpPr>
          <a:xfrm>
            <a:off x="1775536" y="1859873"/>
            <a:ext cx="21395184" cy="9996254"/>
            <a:chOff x="1996152" y="2509284"/>
            <a:chExt cx="8748905" cy="3130454"/>
          </a:xfrm>
        </p:grpSpPr>
        <p:pic>
          <p:nvPicPr>
            <p:cNvPr id="2" name="Image 1"/>
            <p:cNvPicPr>
              <a:picLocks noChangeAspect="1"/>
            </p:cNvPicPr>
            <p:nvPr/>
          </p:nvPicPr>
          <p:blipFill>
            <a:blip r:embed="rId5"/>
            <a:stretch>
              <a:fillRect/>
            </a:stretch>
          </p:blipFill>
          <p:spPr>
            <a:xfrm>
              <a:off x="1996152" y="3166682"/>
              <a:ext cx="8748905" cy="2473056"/>
            </a:xfrm>
            <a:prstGeom prst="rect">
              <a:avLst/>
            </a:prstGeom>
          </p:spPr>
        </p:pic>
        <p:pic>
          <p:nvPicPr>
            <p:cNvPr id="5" name="Image 4"/>
            <p:cNvPicPr>
              <a:picLocks noChangeAspect="1"/>
            </p:cNvPicPr>
            <p:nvPr/>
          </p:nvPicPr>
          <p:blipFill>
            <a:blip r:embed="rId6"/>
            <a:stretch>
              <a:fillRect/>
            </a:stretch>
          </p:blipFill>
          <p:spPr>
            <a:xfrm>
              <a:off x="2051240" y="2509284"/>
              <a:ext cx="8638730" cy="657398"/>
            </a:xfrm>
            <a:prstGeom prst="rect">
              <a:avLst/>
            </a:prstGeom>
          </p:spPr>
        </p:pic>
      </p:grpSp>
      <p:sp>
        <p:nvSpPr>
          <p:cNvPr id="7" name="Rectangle 6">
            <a:extLst>
              <a:ext uri="{FF2B5EF4-FFF2-40B4-BE49-F238E27FC236}">
                <a16:creationId xmlns:a16="http://schemas.microsoft.com/office/drawing/2014/main" id="{5A3155A3-A7BE-403A-9536-45C73AADF825}"/>
              </a:ext>
            </a:extLst>
          </p:cNvPr>
          <p:cNvSpPr/>
          <p:nvPr>
            <p:custDataLst>
              <p:tags r:id="rId2"/>
            </p:custDataLst>
          </p:nvPr>
        </p:nvSpPr>
        <p:spPr>
          <a:xfrm>
            <a:off x="7164008" y="3959095"/>
            <a:ext cx="15872000" cy="4958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8" name="Rectangle 7">
            <a:extLst>
              <a:ext uri="{FF2B5EF4-FFF2-40B4-BE49-F238E27FC236}">
                <a16:creationId xmlns:a16="http://schemas.microsoft.com/office/drawing/2014/main" id="{EE3F5700-F736-40DD-9601-619DFE344CBA}"/>
              </a:ext>
            </a:extLst>
          </p:cNvPr>
          <p:cNvSpPr/>
          <p:nvPr>
            <p:custDataLst>
              <p:tags r:id="rId3"/>
            </p:custDataLst>
          </p:nvPr>
        </p:nvSpPr>
        <p:spPr>
          <a:xfrm>
            <a:off x="7164008" y="8917757"/>
            <a:ext cx="15872000" cy="2938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Tree>
    <p:extLst>
      <p:ext uri="{BB962C8B-B14F-4D97-AF65-F5344CB8AC3E}">
        <p14:creationId xmlns:p14="http://schemas.microsoft.com/office/powerpoint/2010/main" val="22141996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94F12EDB-2525-45D9-9BF3-BADB3D62530A}"/>
              </a:ext>
            </a:extLst>
          </p:cNvPr>
          <p:cNvSpPr txBox="1"/>
          <p:nvPr>
            <p:custDataLst>
              <p:tags r:id="rId5"/>
            </p:custDataLst>
          </p:nvPr>
        </p:nvSpPr>
        <p:spPr>
          <a:xfrm>
            <a:off x="1268490" y="512692"/>
            <a:ext cx="21840092" cy="134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750"/>
              </a:spcBef>
              <a:spcAft>
                <a:spcPts val="1500"/>
              </a:spcAft>
            </a:pPr>
            <a:r>
              <a:rPr lang="fr-CA" sz="8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AVEZ-VOUS DES QUESTIONS?</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5A0FB8B4-C101-4022-A7BB-EF9FF4635A10}"/>
              </a:ext>
            </a:extLst>
          </p:cNvPr>
          <p:cNvPicPr>
            <a:picLocks noChangeAspect="1"/>
          </p:cNvPicPr>
          <p:nvPr>
            <p:custDataLst>
              <p:tags r:id="rId6"/>
            </p:custDataLst>
          </p:nvPr>
        </p:nvPicPr>
        <p:blipFill>
          <a:blip r:embed="rId10"/>
          <a:stretch>
            <a:fillRect/>
          </a:stretch>
        </p:blipFill>
        <p:spPr>
          <a:xfrm rot="20526630">
            <a:off x="7440234" y="2450620"/>
            <a:ext cx="9138789" cy="7347466"/>
          </a:xfrm>
          <a:prstGeom prst="rect">
            <a:avLst/>
          </a:prstGeom>
        </p:spPr>
      </p:pic>
    </p:spTree>
    <p:extLst>
      <p:ext uri="{BB962C8B-B14F-4D97-AF65-F5344CB8AC3E}">
        <p14:creationId xmlns:p14="http://schemas.microsoft.com/office/powerpoint/2010/main" val="16182242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10"/>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94F12EDB-2525-45D9-9BF3-BADB3D62530A}"/>
              </a:ext>
            </a:extLst>
          </p:cNvPr>
          <p:cNvSpPr txBox="1"/>
          <p:nvPr>
            <p:custDataLst>
              <p:tags r:id="rId5"/>
            </p:custDataLst>
          </p:nvPr>
        </p:nvSpPr>
        <p:spPr>
          <a:xfrm>
            <a:off x="1268490" y="512692"/>
            <a:ext cx="21840092" cy="134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750"/>
              </a:spcBef>
              <a:spcAft>
                <a:spcPts val="1500"/>
              </a:spcAft>
            </a:pPr>
            <a:r>
              <a:rPr lang="fr-CA" sz="8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Portrait des bénévoles dans Lanaudière</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a:hlinkClick r:id="rId11"/>
          </p:cNvPr>
          <p:cNvPicPr>
            <a:picLocks noChangeAspect="1"/>
          </p:cNvPicPr>
          <p:nvPr>
            <p:custDataLst>
              <p:tags r:id="rId6"/>
            </p:custDataLst>
          </p:nvPr>
        </p:nvPicPr>
        <p:blipFill>
          <a:blip r:embed="rId12"/>
          <a:stretch>
            <a:fillRect/>
          </a:stretch>
        </p:blipFill>
        <p:spPr>
          <a:xfrm>
            <a:off x="4619240" y="5210641"/>
            <a:ext cx="3537208" cy="3629483"/>
          </a:xfrm>
          <a:prstGeom prst="rect">
            <a:avLst/>
          </a:prstGeom>
        </p:spPr>
      </p:pic>
      <p:pic>
        <p:nvPicPr>
          <p:cNvPr id="10" name="Image 9"/>
          <p:cNvPicPr>
            <a:picLocks noChangeAspect="1"/>
          </p:cNvPicPr>
          <p:nvPr>
            <p:custDataLst>
              <p:tags r:id="rId7"/>
            </p:custDataLst>
          </p:nvPr>
        </p:nvPicPr>
        <p:blipFill>
          <a:blip r:embed="rId13"/>
          <a:stretch>
            <a:fillRect/>
          </a:stretch>
        </p:blipFill>
        <p:spPr>
          <a:xfrm>
            <a:off x="15815298" y="4716518"/>
            <a:ext cx="5419921" cy="4603668"/>
          </a:xfrm>
          <a:prstGeom prst="rect">
            <a:avLst/>
          </a:prstGeom>
        </p:spPr>
      </p:pic>
    </p:spTree>
    <p:extLst>
      <p:ext uri="{BB962C8B-B14F-4D97-AF65-F5344CB8AC3E}">
        <p14:creationId xmlns:p14="http://schemas.microsoft.com/office/powerpoint/2010/main" val="23559648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9289914" y="3718979"/>
            <a:ext cx="5374700" cy="830997"/>
          </a:xfrm>
          <a:prstGeom prst="rect">
            <a:avLst/>
          </a:prstGeom>
          <a:noFill/>
        </p:spPr>
        <p:txBody>
          <a:bodyPr wrap="square" rtlCol="0">
            <a:spAutoFit/>
          </a:bodyPr>
          <a:lstStyle/>
          <a:p>
            <a:pPr defTabSz="1371600">
              <a:defRPr/>
            </a:pPr>
            <a:endParaRPr lang="fr-CA" sz="4800" dirty="0">
              <a:solidFill>
                <a:srgbClr val="00406C"/>
              </a:solidFill>
              <a:latin typeface="Arial" panose="020B0604020202020204" pitchFamily="34" charset="0"/>
              <a:cs typeface="Arial" panose="020B0604020202020204" pitchFamily="34" charset="0"/>
            </a:endParaRPr>
          </a:p>
        </p:txBody>
      </p:sp>
      <p:pic>
        <p:nvPicPr>
          <p:cNvPr id="8" name="Espace réservé du contenu 8">
            <a:extLst>
              <a:ext uri="{FF2B5EF4-FFF2-40B4-BE49-F238E27FC236}">
                <a16:creationId xmlns:a16="http://schemas.microsoft.com/office/drawing/2014/main" id="{C80FBA73-8ED3-4882-8D30-511B3ABDF7C7}"/>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658233" y="1797727"/>
            <a:ext cx="11889314" cy="11785106"/>
          </a:xfrm>
          <a:prstGeom prst="rect">
            <a:avLst/>
          </a:prstGeom>
        </p:spPr>
      </p:pic>
      <p:grpSp>
        <p:nvGrpSpPr>
          <p:cNvPr id="10" name="Groupe 9">
            <a:extLst>
              <a:ext uri="{FF2B5EF4-FFF2-40B4-BE49-F238E27FC236}">
                <a16:creationId xmlns:a16="http://schemas.microsoft.com/office/drawing/2014/main" id="{F963275F-25BE-4FA9-B28D-CACE94133507}"/>
              </a:ext>
            </a:extLst>
          </p:cNvPr>
          <p:cNvGrpSpPr/>
          <p:nvPr>
            <p:custDataLst>
              <p:tags r:id="rId3"/>
            </p:custDataLst>
          </p:nvPr>
        </p:nvGrpSpPr>
        <p:grpSpPr>
          <a:xfrm>
            <a:off x="16213368" y="2112886"/>
            <a:ext cx="6691020" cy="3070906"/>
            <a:chOff x="8106684" y="1056443"/>
            <a:chExt cx="3345510" cy="1535453"/>
          </a:xfrm>
        </p:grpSpPr>
        <p:sp>
          <p:nvSpPr>
            <p:cNvPr id="4" name="Phylactère : pensées 3">
              <a:extLst>
                <a:ext uri="{FF2B5EF4-FFF2-40B4-BE49-F238E27FC236}">
                  <a16:creationId xmlns:a16="http://schemas.microsoft.com/office/drawing/2014/main" id="{4619BA6E-A555-400E-8935-42358201903E}"/>
                </a:ext>
              </a:extLst>
            </p:cNvPr>
            <p:cNvSpPr/>
            <p:nvPr/>
          </p:nvSpPr>
          <p:spPr>
            <a:xfrm>
              <a:off x="8106684" y="1056443"/>
              <a:ext cx="3345510" cy="153545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5" name="ZoneTexte 4">
              <a:extLst>
                <a:ext uri="{FF2B5EF4-FFF2-40B4-BE49-F238E27FC236}">
                  <a16:creationId xmlns:a16="http://schemas.microsoft.com/office/drawing/2014/main" id="{93195677-BA01-454D-8532-CB580F61BD04}"/>
                </a:ext>
              </a:extLst>
            </p:cNvPr>
            <p:cNvSpPr txBox="1"/>
            <p:nvPr/>
          </p:nvSpPr>
          <p:spPr>
            <a:xfrm>
              <a:off x="8815525" y="1182380"/>
              <a:ext cx="2290440" cy="1338828"/>
            </a:xfrm>
            <a:prstGeom prst="rect">
              <a:avLst/>
            </a:prstGeom>
            <a:noFill/>
          </p:spPr>
          <p:txBody>
            <a:bodyPr wrap="square" rtlCol="0">
              <a:spAutoFit/>
            </a:bodyPr>
            <a:lstStyle/>
            <a:p>
              <a:r>
                <a:rPr lang="fr-CA" sz="2800" dirty="0">
                  <a:solidFill>
                    <a:schemeClr val="bg1"/>
                  </a:solidFill>
                </a:rPr>
                <a:t>Déterminer les besoins en ressources bénévoles: nombre de postes à combler, profils et  nombre de bénévoles requis.</a:t>
              </a:r>
            </a:p>
          </p:txBody>
        </p:sp>
      </p:grpSp>
      <p:grpSp>
        <p:nvGrpSpPr>
          <p:cNvPr id="11" name="Groupe 10">
            <a:extLst>
              <a:ext uri="{FF2B5EF4-FFF2-40B4-BE49-F238E27FC236}">
                <a16:creationId xmlns:a16="http://schemas.microsoft.com/office/drawing/2014/main" id="{B651FC6C-1845-4056-BAF3-ECD8B06D6C70}"/>
              </a:ext>
            </a:extLst>
          </p:cNvPr>
          <p:cNvGrpSpPr/>
          <p:nvPr>
            <p:custDataLst>
              <p:tags r:id="rId4"/>
            </p:custDataLst>
          </p:nvPr>
        </p:nvGrpSpPr>
        <p:grpSpPr>
          <a:xfrm rot="1197553">
            <a:off x="17380457" y="7158363"/>
            <a:ext cx="6691020" cy="3070906"/>
            <a:chOff x="8106684" y="1056443"/>
            <a:chExt cx="3345510" cy="1535453"/>
          </a:xfrm>
        </p:grpSpPr>
        <p:sp>
          <p:nvSpPr>
            <p:cNvPr id="12" name="Phylactère : pensées 11">
              <a:extLst>
                <a:ext uri="{FF2B5EF4-FFF2-40B4-BE49-F238E27FC236}">
                  <a16:creationId xmlns:a16="http://schemas.microsoft.com/office/drawing/2014/main" id="{2763972A-D408-4D84-A7F7-63EE81850694}"/>
                </a:ext>
              </a:extLst>
            </p:cNvPr>
            <p:cNvSpPr/>
            <p:nvPr/>
          </p:nvSpPr>
          <p:spPr>
            <a:xfrm>
              <a:off x="8106684" y="1056443"/>
              <a:ext cx="3345510" cy="153545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13" name="ZoneTexte 12">
              <a:extLst>
                <a:ext uri="{FF2B5EF4-FFF2-40B4-BE49-F238E27FC236}">
                  <a16:creationId xmlns:a16="http://schemas.microsoft.com/office/drawing/2014/main" id="{2F0AA7A3-E053-41CD-A387-799DEB3E395F}"/>
                </a:ext>
              </a:extLst>
            </p:cNvPr>
            <p:cNvSpPr txBox="1"/>
            <p:nvPr/>
          </p:nvSpPr>
          <p:spPr>
            <a:xfrm>
              <a:off x="8743494" y="1263712"/>
              <a:ext cx="2290440" cy="1123385"/>
            </a:xfrm>
            <a:prstGeom prst="rect">
              <a:avLst/>
            </a:prstGeom>
            <a:noFill/>
          </p:spPr>
          <p:txBody>
            <a:bodyPr wrap="square" rtlCol="0">
              <a:spAutoFit/>
            </a:bodyPr>
            <a:lstStyle/>
            <a:p>
              <a:r>
                <a:rPr lang="fr-CA" sz="2800" dirty="0">
                  <a:solidFill>
                    <a:schemeClr val="bg1"/>
                  </a:solidFill>
                </a:rPr>
                <a:t>Recruter les bénévoles en fonction des priorités identifiées et sélectionner la personne selon le profil recherché</a:t>
              </a:r>
            </a:p>
          </p:txBody>
        </p:sp>
      </p:grpSp>
      <p:grpSp>
        <p:nvGrpSpPr>
          <p:cNvPr id="16" name="Groupe 15">
            <a:extLst>
              <a:ext uri="{FF2B5EF4-FFF2-40B4-BE49-F238E27FC236}">
                <a16:creationId xmlns:a16="http://schemas.microsoft.com/office/drawing/2014/main" id="{DD33BAF7-F703-4583-A672-DDBFC3C9A86E}"/>
              </a:ext>
            </a:extLst>
          </p:cNvPr>
          <p:cNvGrpSpPr/>
          <p:nvPr>
            <p:custDataLst>
              <p:tags r:id="rId5"/>
            </p:custDataLst>
          </p:nvPr>
        </p:nvGrpSpPr>
        <p:grpSpPr>
          <a:xfrm>
            <a:off x="2121090" y="10246017"/>
            <a:ext cx="6691020" cy="2731292"/>
            <a:chOff x="8106684" y="1056443"/>
            <a:chExt cx="3345510" cy="1535453"/>
          </a:xfrm>
        </p:grpSpPr>
        <p:sp>
          <p:nvSpPr>
            <p:cNvPr id="17" name="Phylactère : pensées 16">
              <a:extLst>
                <a:ext uri="{FF2B5EF4-FFF2-40B4-BE49-F238E27FC236}">
                  <a16:creationId xmlns:a16="http://schemas.microsoft.com/office/drawing/2014/main" id="{212EEFBC-3A46-4363-80C7-95E4FE257694}"/>
                </a:ext>
              </a:extLst>
            </p:cNvPr>
            <p:cNvSpPr/>
            <p:nvPr/>
          </p:nvSpPr>
          <p:spPr>
            <a:xfrm>
              <a:off x="8106684" y="1056443"/>
              <a:ext cx="3345510" cy="1535453"/>
            </a:xfrm>
            <a:prstGeom prst="cloudCallout">
              <a:avLst>
                <a:gd name="adj1" fmla="val 60632"/>
                <a:gd name="adj2" fmla="val 130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18" name="ZoneTexte 17">
              <a:extLst>
                <a:ext uri="{FF2B5EF4-FFF2-40B4-BE49-F238E27FC236}">
                  <a16:creationId xmlns:a16="http://schemas.microsoft.com/office/drawing/2014/main" id="{187101E6-C992-4C5D-870D-0C608B79C7B0}"/>
                </a:ext>
              </a:extLst>
            </p:cNvPr>
            <p:cNvSpPr txBox="1"/>
            <p:nvPr/>
          </p:nvSpPr>
          <p:spPr>
            <a:xfrm>
              <a:off x="8815525" y="1182381"/>
              <a:ext cx="2290440" cy="1020836"/>
            </a:xfrm>
            <a:prstGeom prst="rect">
              <a:avLst/>
            </a:prstGeom>
            <a:noFill/>
          </p:spPr>
          <p:txBody>
            <a:bodyPr wrap="square" rtlCol="0">
              <a:spAutoFit/>
            </a:bodyPr>
            <a:lstStyle/>
            <a:p>
              <a:r>
                <a:rPr lang="fr-CA" sz="2800" dirty="0">
                  <a:solidFill>
                    <a:schemeClr val="bg1"/>
                  </a:solidFill>
                </a:rPr>
                <a:t>Accueillir le bénévole, l’initier à sa tâche et l’intégrer à son équipe, et lui offrir une formation. </a:t>
              </a:r>
            </a:p>
          </p:txBody>
        </p:sp>
      </p:grpSp>
      <p:grpSp>
        <p:nvGrpSpPr>
          <p:cNvPr id="19" name="Groupe 18">
            <a:extLst>
              <a:ext uri="{FF2B5EF4-FFF2-40B4-BE49-F238E27FC236}">
                <a16:creationId xmlns:a16="http://schemas.microsoft.com/office/drawing/2014/main" id="{0421F19D-CCBC-46BC-9F5F-A7637580B94E}"/>
              </a:ext>
            </a:extLst>
          </p:cNvPr>
          <p:cNvGrpSpPr/>
          <p:nvPr>
            <p:custDataLst>
              <p:tags r:id="rId6"/>
            </p:custDataLst>
          </p:nvPr>
        </p:nvGrpSpPr>
        <p:grpSpPr>
          <a:xfrm>
            <a:off x="691864" y="4642309"/>
            <a:ext cx="6691020" cy="3070906"/>
            <a:chOff x="380610" y="2168754"/>
            <a:chExt cx="3345510" cy="1535453"/>
          </a:xfrm>
        </p:grpSpPr>
        <p:sp>
          <p:nvSpPr>
            <p:cNvPr id="20" name="Phylactère : pensées 19">
              <a:extLst>
                <a:ext uri="{FF2B5EF4-FFF2-40B4-BE49-F238E27FC236}">
                  <a16:creationId xmlns:a16="http://schemas.microsoft.com/office/drawing/2014/main" id="{3EB0A662-EEBC-4158-9577-B68BB42D31F8}"/>
                </a:ext>
              </a:extLst>
            </p:cNvPr>
            <p:cNvSpPr/>
            <p:nvPr/>
          </p:nvSpPr>
          <p:spPr>
            <a:xfrm rot="20988477">
              <a:off x="380610" y="2168754"/>
              <a:ext cx="3345510" cy="1535453"/>
            </a:xfrm>
            <a:prstGeom prst="cloudCallout">
              <a:avLst>
                <a:gd name="adj1" fmla="val 30382"/>
                <a:gd name="adj2" fmla="val 601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21" name="ZoneTexte 20">
              <a:extLst>
                <a:ext uri="{FF2B5EF4-FFF2-40B4-BE49-F238E27FC236}">
                  <a16:creationId xmlns:a16="http://schemas.microsoft.com/office/drawing/2014/main" id="{6D075EF9-8073-4C7D-AEEF-5473C5F24EC1}"/>
                </a:ext>
              </a:extLst>
            </p:cNvPr>
            <p:cNvSpPr txBox="1"/>
            <p:nvPr/>
          </p:nvSpPr>
          <p:spPr>
            <a:xfrm rot="20343828">
              <a:off x="896245" y="2354857"/>
              <a:ext cx="2302340" cy="1123385"/>
            </a:xfrm>
            <a:prstGeom prst="rect">
              <a:avLst/>
            </a:prstGeom>
            <a:noFill/>
          </p:spPr>
          <p:txBody>
            <a:bodyPr wrap="square" rtlCol="0">
              <a:spAutoFit/>
            </a:bodyPr>
            <a:lstStyle/>
            <a:p>
              <a:r>
                <a:rPr lang="fr-CA" sz="2800" dirty="0">
                  <a:solidFill>
                    <a:schemeClr val="bg1"/>
                  </a:solidFill>
                </a:rPr>
                <a:t>Soutenir adéquatement les bénévoles dans l’exercice de leurs fonctions et leur offrir une rétroaction continue</a:t>
              </a:r>
            </a:p>
          </p:txBody>
        </p:sp>
      </p:grpSp>
      <p:grpSp>
        <p:nvGrpSpPr>
          <p:cNvPr id="22" name="Groupe 21">
            <a:extLst>
              <a:ext uri="{FF2B5EF4-FFF2-40B4-BE49-F238E27FC236}">
                <a16:creationId xmlns:a16="http://schemas.microsoft.com/office/drawing/2014/main" id="{2C5BCDCF-61BC-497F-80D0-3C42140D34A1}"/>
              </a:ext>
            </a:extLst>
          </p:cNvPr>
          <p:cNvGrpSpPr/>
          <p:nvPr>
            <p:custDataLst>
              <p:tags r:id="rId7"/>
            </p:custDataLst>
          </p:nvPr>
        </p:nvGrpSpPr>
        <p:grpSpPr>
          <a:xfrm rot="20775429">
            <a:off x="6899729" y="337324"/>
            <a:ext cx="6292666" cy="2791412"/>
            <a:chOff x="8145479" y="1120710"/>
            <a:chExt cx="3146333" cy="1367576"/>
          </a:xfrm>
        </p:grpSpPr>
        <p:sp>
          <p:nvSpPr>
            <p:cNvPr id="23" name="Phylactère : pensées 22">
              <a:extLst>
                <a:ext uri="{FF2B5EF4-FFF2-40B4-BE49-F238E27FC236}">
                  <a16:creationId xmlns:a16="http://schemas.microsoft.com/office/drawing/2014/main" id="{8C27372D-68A8-4E73-9D19-4D7E871D1826}"/>
                </a:ext>
              </a:extLst>
            </p:cNvPr>
            <p:cNvSpPr/>
            <p:nvPr/>
          </p:nvSpPr>
          <p:spPr>
            <a:xfrm>
              <a:off x="8145479" y="1120710"/>
              <a:ext cx="3146333" cy="1367576"/>
            </a:xfrm>
            <a:prstGeom prst="cloudCallout">
              <a:avLst>
                <a:gd name="adj1" fmla="val 12523"/>
                <a:gd name="adj2" fmla="val 70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24" name="ZoneTexte 23">
              <a:extLst>
                <a:ext uri="{FF2B5EF4-FFF2-40B4-BE49-F238E27FC236}">
                  <a16:creationId xmlns:a16="http://schemas.microsoft.com/office/drawing/2014/main" id="{296AF553-6421-41E3-8F9A-D3C727AFF7ED}"/>
                </a:ext>
              </a:extLst>
            </p:cNvPr>
            <p:cNvSpPr txBox="1"/>
            <p:nvPr/>
          </p:nvSpPr>
          <p:spPr>
            <a:xfrm rot="156795">
              <a:off x="8787519" y="1319277"/>
              <a:ext cx="2290440" cy="889642"/>
            </a:xfrm>
            <a:prstGeom prst="rect">
              <a:avLst/>
            </a:prstGeom>
            <a:noFill/>
          </p:spPr>
          <p:txBody>
            <a:bodyPr wrap="square" rtlCol="0">
              <a:spAutoFit/>
            </a:bodyPr>
            <a:lstStyle/>
            <a:p>
              <a:r>
                <a:rPr lang="fr-CA" sz="2800" dirty="0">
                  <a:solidFill>
                    <a:schemeClr val="bg1"/>
                  </a:solidFill>
                </a:rPr>
                <a:t>Reconnaître de façon formelle et informelle la contribution des bénévoles</a:t>
              </a:r>
            </a:p>
          </p:txBody>
        </p:sp>
      </p:grpSp>
    </p:spTree>
    <p:extLst>
      <p:ext uri="{BB962C8B-B14F-4D97-AF65-F5344CB8AC3E}">
        <p14:creationId xmlns:p14="http://schemas.microsoft.com/office/powerpoint/2010/main" val="3597956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94F12EDB-2525-45D9-9BF3-BADB3D62530A}"/>
              </a:ext>
            </a:extLst>
          </p:cNvPr>
          <p:cNvSpPr txBox="1"/>
          <p:nvPr>
            <p:custDataLst>
              <p:tags r:id="rId5"/>
            </p:custDataLst>
          </p:nvPr>
        </p:nvSpPr>
        <p:spPr>
          <a:xfrm>
            <a:off x="1268490" y="512692"/>
            <a:ext cx="21840092" cy="134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750"/>
              </a:spcBef>
              <a:spcAft>
                <a:spcPts val="1500"/>
              </a:spcAft>
            </a:pPr>
            <a:r>
              <a:rPr lang="fr-CA" sz="8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AVEZ-VOUS DES QUESTIONS?</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5A0FB8B4-C101-4022-A7BB-EF9FF4635A10}"/>
              </a:ext>
            </a:extLst>
          </p:cNvPr>
          <p:cNvPicPr>
            <a:picLocks noChangeAspect="1"/>
          </p:cNvPicPr>
          <p:nvPr>
            <p:custDataLst>
              <p:tags r:id="rId6"/>
            </p:custDataLst>
          </p:nvPr>
        </p:nvPicPr>
        <p:blipFill>
          <a:blip r:embed="rId10"/>
          <a:stretch>
            <a:fillRect/>
          </a:stretch>
        </p:blipFill>
        <p:spPr>
          <a:xfrm rot="20526630">
            <a:off x="7167086" y="2479593"/>
            <a:ext cx="10126902" cy="8141896"/>
          </a:xfrm>
          <a:prstGeom prst="rect">
            <a:avLst/>
          </a:prstGeom>
        </p:spPr>
      </p:pic>
    </p:spTree>
    <p:extLst>
      <p:ext uri="{BB962C8B-B14F-4D97-AF65-F5344CB8AC3E}">
        <p14:creationId xmlns:p14="http://schemas.microsoft.com/office/powerpoint/2010/main" val="27712054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10"/>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971800" y="498223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94F12EDB-2525-45D9-9BF3-BADB3D62530A}"/>
              </a:ext>
            </a:extLst>
          </p:cNvPr>
          <p:cNvSpPr txBox="1"/>
          <p:nvPr>
            <p:custDataLst>
              <p:tags r:id="rId6"/>
            </p:custDataLst>
          </p:nvPr>
        </p:nvSpPr>
        <p:spPr>
          <a:xfrm>
            <a:off x="1371600" y="303130"/>
            <a:ext cx="21857677" cy="11926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750"/>
              </a:spcBef>
              <a:spcAft>
                <a:spcPts val="1500"/>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Soutien au bénévolat</a:t>
            </a:r>
            <a:endParaRPr lang="fr-CA" sz="8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000"/>
              </a:spcAft>
            </a:pPr>
            <a:endParaRPr lang="fr-CA" sz="8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07000"/>
              </a:lnSpc>
              <a:spcAft>
                <a:spcPts val="3000"/>
              </a:spcAft>
            </a:pPr>
            <a:r>
              <a:rPr lang="fr-CA" sz="40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Loisir et Sport Lanaudière offre un soutien auprès des organismes </a:t>
            </a:r>
          </a:p>
          <a:p>
            <a:pPr algn="l">
              <a:lnSpc>
                <a:spcPct val="107000"/>
              </a:lnSpc>
              <a:spcAft>
                <a:spcPts val="3000"/>
              </a:spcAft>
            </a:pPr>
            <a:r>
              <a:rPr lang="fr-CA" sz="40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sans but lucratif en loisir et en sport de la région en plusieurs volets.</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2625"/>
              </a:spcAft>
            </a:pPr>
            <a:r>
              <a:rPr lang="fr-CA" sz="4000" b="1" dirty="0">
                <a:solidFill>
                  <a:srgbClr val="009444"/>
                </a:solidFill>
                <a:effectLst/>
                <a:latin typeface="Arial" panose="020B0604020202020204" pitchFamily="34" charset="0"/>
                <a:ea typeface="Times New Roman" panose="02020603050405020304" pitchFamily="18" charset="0"/>
                <a:cs typeface="Times New Roman" panose="02020603050405020304" pitchFamily="18" charset="0"/>
              </a:rPr>
              <a:t>Objectifs</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Sensibiliser les municipalités et les organisations aux changements affectant l’engagement bénévole et la nécessité d’adapter les modes de recrutement, d’accueil et de rétention des bénévoles.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Valoriser et reconnaître l’action bénévole des organisations et municipalités de la région.</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Fournir différents outils permettant une saine gouvernance auprès des organismes du milieu associatif.</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Accompagner, outiller et former les organisations locales et les gestionnaires qui régissent des bénévoles en loisir et en sport dans leur démarche de changements</a:t>
            </a:r>
            <a:r>
              <a:rPr lang="fr-CA" sz="400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descr="Une image contenant très coloré, accessoire&#10;&#10;Description générée automatiquement">
            <a:extLst>
              <a:ext uri="{FF2B5EF4-FFF2-40B4-BE49-F238E27FC236}">
                <a16:creationId xmlns:a16="http://schemas.microsoft.com/office/drawing/2014/main" id="{B6546143-12B8-4851-8F84-54AE602E8FF0}"/>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8386713" y="266809"/>
            <a:ext cx="5675413" cy="4256560"/>
          </a:xfrm>
          <a:prstGeom prst="rect">
            <a:avLst/>
          </a:prstGeom>
        </p:spPr>
      </p:pic>
    </p:spTree>
    <p:extLst>
      <p:ext uri="{BB962C8B-B14F-4D97-AF65-F5344CB8AC3E}">
        <p14:creationId xmlns:p14="http://schemas.microsoft.com/office/powerpoint/2010/main" val="189016606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10"/>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971800" y="4667467"/>
            <a:ext cx="19634200" cy="16554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endParaRPr lang="fr-CA"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88776F72-F5C3-45E3-AB18-78EE5E5F0A93}"/>
              </a:ext>
            </a:extLst>
          </p:cNvPr>
          <p:cNvSpPr txBox="1"/>
          <p:nvPr>
            <p:custDataLst>
              <p:tags r:id="rId6"/>
            </p:custDataLst>
          </p:nvPr>
        </p:nvSpPr>
        <p:spPr>
          <a:xfrm>
            <a:off x="509954" y="210658"/>
            <a:ext cx="23596955" cy="1029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2625"/>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Volet 1: Service d’accompagnement</a:t>
            </a:r>
          </a:p>
          <a:p>
            <a:pPr algn="l">
              <a:lnSpc>
                <a:spcPct val="107000"/>
              </a:lnSpc>
              <a:spcAft>
                <a:spcPts val="2625"/>
              </a:spcAft>
            </a:pPr>
            <a:endPar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07000"/>
              </a:lnSpc>
              <a:spcAft>
                <a:spcPts val="2625"/>
              </a:spcAft>
            </a:pPr>
            <a:endPar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endParaRPr>
          </a:p>
          <a:p>
            <a:pPr algn="l">
              <a:lnSpc>
                <a:spcPct val="107000"/>
              </a:lnSpc>
              <a:spcAft>
                <a:spcPts val="2625"/>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Loisir et Sport Lanaudière a reçu le mandat du MEES de promouvoir la saine gouvernance</a:t>
            </a:r>
          </a:p>
          <a:p>
            <a:pPr algn="l">
              <a:lnSpc>
                <a:spcPct val="107000"/>
              </a:lnSpc>
              <a:spcAft>
                <a:spcPts val="2625"/>
              </a:spcAft>
            </a:pP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	</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en région.</a:t>
            </a:r>
          </a:p>
          <a:p>
            <a:pPr algn="l">
              <a:lnSpc>
                <a:spcPct val="107000"/>
              </a:lnSpc>
              <a:spcAft>
                <a:spcPts val="2625"/>
              </a:spcAft>
            </a:pP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	- U</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n accompagnement approprié à </a:t>
            </a: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leurs </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besoins; </a:t>
            </a:r>
          </a:p>
          <a:p>
            <a:pPr algn="l">
              <a:lnSpc>
                <a:spcPct val="107000"/>
              </a:lnSpc>
              <a:spcAft>
                <a:spcPts val="2625"/>
              </a:spcAft>
            </a:pP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	- S</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outenir les OSBL(s) dans leur volonté d’améliorer </a:t>
            </a:r>
          </a:p>
          <a:p>
            <a:pPr algn="l">
              <a:lnSpc>
                <a:spcPct val="107000"/>
              </a:lnSpc>
              <a:spcAft>
                <a:spcPts val="2625"/>
              </a:spcAft>
            </a:pP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	  </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la gouvernance;</a:t>
            </a:r>
          </a:p>
          <a:p>
            <a:pPr algn="l">
              <a:lnSpc>
                <a:spcPct val="107000"/>
              </a:lnSpc>
              <a:spcAft>
                <a:spcPts val="2625"/>
              </a:spcAft>
            </a:pP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	- L</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a gestion au sein de leur organisation. </a:t>
            </a:r>
          </a:p>
          <a:p>
            <a:pPr algn="l">
              <a:lnSpc>
                <a:spcPct val="107000"/>
              </a:lnSpc>
              <a:spcAft>
                <a:spcPts val="2625"/>
              </a:spcAft>
            </a:pPr>
            <a:endPar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Image 11">
            <a:extLst>
              <a:ext uri="{FF2B5EF4-FFF2-40B4-BE49-F238E27FC236}">
                <a16:creationId xmlns:a16="http://schemas.microsoft.com/office/drawing/2014/main" id="{059E6331-73E3-48F7-8E65-EF81FE834E92}"/>
              </a:ext>
            </a:extLst>
          </p:cNvPr>
          <p:cNvPicPr>
            <a:picLocks noChangeAspect="1"/>
          </p:cNvPicPr>
          <p:nvPr>
            <p:custDataLst>
              <p:tags r:id="rId7"/>
            </p:custDataLst>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4285441" y="5434006"/>
            <a:ext cx="7318235" cy="4841637"/>
          </a:xfrm>
          <a:prstGeom prst="rect">
            <a:avLst/>
          </a:prstGeom>
        </p:spPr>
      </p:pic>
    </p:spTree>
    <p:extLst>
      <p:ext uri="{BB962C8B-B14F-4D97-AF65-F5344CB8AC3E}">
        <p14:creationId xmlns:p14="http://schemas.microsoft.com/office/powerpoint/2010/main" val="235814628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195754" y="4453375"/>
            <a:ext cx="22328908" cy="1193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endParaRPr lang="fr-CA"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EF0A976A-5DE6-4F6E-B61C-2E21F7D4F2E3}"/>
              </a:ext>
            </a:extLst>
          </p:cNvPr>
          <p:cNvSpPr txBox="1"/>
          <p:nvPr>
            <p:custDataLst>
              <p:tags r:id="rId6"/>
            </p:custDataLst>
          </p:nvPr>
        </p:nvSpPr>
        <p:spPr>
          <a:xfrm>
            <a:off x="1389184" y="202195"/>
            <a:ext cx="22565147" cy="116994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200"/>
              </a:spcBef>
              <a:spcAft>
                <a:spcPts val="1200"/>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Service d’accompagnement (suite)</a:t>
            </a:r>
          </a:p>
          <a:p>
            <a:pPr algn="l">
              <a:spcBef>
                <a:spcPts val="2200"/>
              </a:spcBef>
              <a:spcAft>
                <a:spcPts val="1200"/>
              </a:spcAft>
            </a:pPr>
            <a:endPar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endParaRPr>
          </a:p>
          <a:p>
            <a:pPr algn="l">
              <a:spcBef>
                <a:spcPts val="2200"/>
              </a:spcBef>
              <a:spcAft>
                <a:spcPts val="1200"/>
              </a:spcAft>
            </a:pPr>
            <a:r>
              <a:rPr lang="fr-CA" sz="4000" b="0"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Ce service </a:t>
            </a: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permet aux municipalités et aux organismes d’intervenir de façon encore plus significative dans leur milieu en répondant, entre autres, aux différentes problématiques telles:</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825500" rtl="0" eaLnBrk="1" fontAlgn="auto" latinLnBrk="0" hangingPunct="0">
              <a:lnSpc>
                <a:spcPct val="120000"/>
              </a:lnSpc>
              <a:spcBef>
                <a:spcPts val="0"/>
              </a:spcBef>
              <a:spcAft>
                <a:spcPts val="900"/>
              </a:spcAft>
              <a:buClrTx/>
              <a:buSzTx/>
              <a:buFont typeface="Wingdings" panose="05000000000000000000" pitchFamily="2" charset="2"/>
              <a:buChar char="Ø"/>
              <a:tabLst/>
              <a:defRPr/>
            </a:pPr>
            <a:r>
              <a:rPr kumimoji="0" lang="fr-CA" sz="4000" b="1" i="0" u="none" strike="noStrike" kern="0" cap="none" spc="0" normalizeH="0" baseline="0" noProof="0" dirty="0">
                <a:ln>
                  <a:noFill/>
                </a:ln>
                <a:solidFill>
                  <a:srgbClr val="212529"/>
                </a:solidFill>
                <a:effectLst/>
                <a:uLnTx/>
                <a:uFillTx/>
                <a:latin typeface="Arial" panose="020B0604020202020204" pitchFamily="34" charset="0"/>
                <a:ea typeface="Times New Roman" panose="02020603050405020304" pitchFamily="18" charset="0"/>
                <a:cs typeface="Times New Roman" panose="02020603050405020304" pitchFamily="18" charset="0"/>
                <a:sym typeface="Helvetica Neue"/>
              </a:rPr>
              <a:t>La gouvernance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1" i="0" u="none" strike="noStrike" kern="0" cap="none" spc="0" normalizeH="0" baseline="0" noProof="0" dirty="0">
                <a:ln>
                  <a:noFill/>
                </a:ln>
                <a:solidFill>
                  <a:srgbClr val="212529"/>
                </a:solidFill>
                <a:effectLst/>
                <a:uLnTx/>
                <a:uFillTx/>
                <a:latin typeface="Arial" panose="020B0604020202020204" pitchFamily="34" charset="0"/>
                <a:ea typeface="Arial" panose="020B0604020202020204" pitchFamily="34" charset="0"/>
                <a:cs typeface="Times New Roman" panose="02020603050405020304" pitchFamily="18" charset="0"/>
                <a:sym typeface="Helvetica Neue"/>
              </a:rPr>
              <a:t>		</a:t>
            </a: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La convention : objets, mission, vision, valeurs, orientations et stratégies.</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1" i="0" u="none" strike="noStrike" kern="0" cap="none" spc="0" normalizeH="0" baseline="0" noProof="0" dirty="0">
                <a:ln>
                  <a:noFill/>
                </a:ln>
                <a:solidFill>
                  <a:srgbClr val="404040"/>
                </a:solidFill>
                <a:effectLst/>
                <a:uLnTx/>
                <a:uFillTx/>
                <a:latin typeface="Arial" panose="020B0604020202020204" pitchFamily="34" charset="0"/>
                <a:ea typeface="Arial" panose="020B0604020202020204" pitchFamily="34" charset="0"/>
                <a:cs typeface="Times New Roman" panose="02020603050405020304" pitchFamily="18" charset="0"/>
                <a:sym typeface="Helvetica Neue"/>
              </a:rPr>
              <a:t>		</a:t>
            </a: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La structure : organigramme, liens d’autorité, définition et partage des responsabilités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(CA, D.G., comités, employés, bénévoles), communications et interactions entre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les instances décisionnelles, opérationnelles et consultatives et entre l’organisation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et ses membres.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Les règlements, principes et politiques : règlements généraux, principes et politiques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(code de saine gouvernance, code de saine gestion, code éthique, manuel de 	</a:t>
            </a:r>
          </a:p>
          <a:p>
            <a:pPr marL="0" marR="0" lvl="0" indent="0" algn="l" defTabSz="825500" rtl="0" eaLnBrk="1" fontAlgn="auto" latinLnBrk="0" hangingPunct="0">
              <a:lnSpc>
                <a:spcPct val="120000"/>
              </a:lnSpc>
              <a:spcBef>
                <a:spcPts val="0"/>
              </a:spcBef>
              <a:spcAft>
                <a:spcPts val="900"/>
              </a:spcAft>
              <a:buClrTx/>
              <a:buSzTx/>
              <a:buFontTx/>
              <a:buNone/>
              <a:tabLst/>
              <a:defRPr/>
            </a:pPr>
            <a:r>
              <a:rPr kumimoji="0" lang="fr-CA"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rPr>
              <a:t>		l’administrateur).</a:t>
            </a:r>
            <a:r>
              <a:rPr kumimoji="0" lang="fr-CA" sz="4000" b="1" i="0" u="none" strike="noStrike" kern="0" cap="none" spc="0" normalizeH="0" baseline="0" noProof="0" dirty="0">
                <a:ln>
                  <a:noFill/>
                </a:ln>
                <a:solidFill>
                  <a:srgbClr val="404040"/>
                </a:solidFill>
                <a:effectLst/>
                <a:uLnTx/>
                <a:uFillTx/>
                <a:latin typeface="Arial" panose="020B0604020202020204" pitchFamily="34" charset="0"/>
                <a:ea typeface="Arial" panose="020B0604020202020204" pitchFamily="34" charset="0"/>
                <a:cs typeface="Times New Roman" panose="02020603050405020304" pitchFamily="18" charset="0"/>
                <a:sym typeface="Helvetica Neue"/>
              </a:rPr>
              <a:t> </a:t>
            </a:r>
            <a:endParaRPr lang="fr-CA"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875867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195754" y="4453375"/>
            <a:ext cx="22328908" cy="1193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endParaRPr lang="fr-CA"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EF0A976A-5DE6-4F6E-B61C-2E21F7D4F2E3}"/>
              </a:ext>
            </a:extLst>
          </p:cNvPr>
          <p:cNvSpPr txBox="1"/>
          <p:nvPr>
            <p:custDataLst>
              <p:tags r:id="rId6"/>
            </p:custDataLst>
          </p:nvPr>
        </p:nvSpPr>
        <p:spPr>
          <a:xfrm>
            <a:off x="1389184" y="202195"/>
            <a:ext cx="22565147" cy="13154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200"/>
              </a:spcBef>
              <a:spcAft>
                <a:spcPts val="1200"/>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Service d’accompagnement (suite)</a:t>
            </a:r>
          </a:p>
          <a:p>
            <a:pPr>
              <a:lnSpc>
                <a:spcPct val="120000"/>
              </a:lnSpc>
              <a:spcAft>
                <a:spcPts val="900"/>
              </a:spcAft>
            </a:pPr>
            <a:endParaRPr lang="fr-CA" sz="32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algn="l">
              <a:lnSpc>
                <a:spcPct val="120000"/>
              </a:lnSpc>
              <a:spcAft>
                <a:spcPts val="900"/>
              </a:spcAft>
            </a:pPr>
            <a:endParaRPr lang="fr-CA"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marL="457200" indent="-457200" algn="l">
              <a:lnSpc>
                <a:spcPct val="120000"/>
              </a:lnSpc>
              <a:spcAft>
                <a:spcPts val="900"/>
              </a:spcAft>
              <a:buFont typeface="Wingdings" panose="05000000000000000000" pitchFamily="2" charset="2"/>
              <a:buChar char="Ø"/>
            </a:pP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Soutien </a:t>
            </a:r>
            <a:r>
              <a:rPr lang="fr-CA" sz="4000" b="0" dirty="0">
                <a:solidFill>
                  <a:schemeClr val="tx1"/>
                </a:solidFill>
                <a:latin typeface="Arial" panose="020B0604020202020204" pitchFamily="34" charset="0"/>
                <a:ea typeface="Arial" panose="020B0604020202020204" pitchFamily="34" charset="0"/>
                <a:cs typeface="Times New Roman" panose="02020603050405020304" pitchFamily="18" charset="0"/>
              </a:rPr>
              <a:t>pour l’</a:t>
            </a:r>
            <a:r>
              <a:rPr lang="fr-CA" sz="4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organisation et l’animation </a:t>
            </a: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d’assemblée générale annuelle : LSL peut vous guider dans l’organisation de vos AGA à l’aide d’outils et d’accompagnement personnalisé.</a:t>
            </a:r>
          </a:p>
          <a:p>
            <a:pPr algn="l">
              <a:lnSpc>
                <a:spcPct val="120000"/>
              </a:lnSpc>
              <a:spcAft>
                <a:spcPts val="900"/>
              </a:spcAft>
            </a:pPr>
            <a:endParaRPr lang="fr-CA" sz="4000" b="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571500" indent="-571500" algn="l">
              <a:lnSpc>
                <a:spcPct val="120000"/>
              </a:lnSpc>
              <a:spcAft>
                <a:spcPts val="900"/>
              </a:spcAft>
              <a:buFont typeface="Wingdings" panose="05000000000000000000" pitchFamily="2" charset="2"/>
              <a:buChar char="Ø"/>
            </a:pP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Soutien en recrutement des bénévoles : Que ce soit pour créer des descriptions de tâches, accueillir un nouvel administrateur ou tout simplement vous transmettre de bonnes pratiques qui sauront faire la différence dans le recrutement de vos bénévoles, nous sommes les experts qui vous faut</a:t>
            </a:r>
            <a:r>
              <a:rPr lang="fr-CA" sz="400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 (l’essoufflement des bénévoles; le bénévolat ponctuel, nouvelle réalité;</a:t>
            </a:r>
            <a:r>
              <a:rPr lang="fr-CA" sz="4000" dirty="0">
                <a:solidFill>
                  <a:srgbClr val="212529"/>
                </a:solidFill>
                <a:latin typeface="Calibri" panose="020F0502020204030204" pitchFamily="34" charset="0"/>
                <a:ea typeface="Times New Roman" panose="02020603050405020304" pitchFamily="18" charset="0"/>
                <a:cs typeface="Times New Roman" panose="02020603050405020304" pitchFamily="18" charset="0"/>
              </a:rPr>
              <a:t> l</a:t>
            </a:r>
            <a:r>
              <a:rPr lang="fr-CA" sz="400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e recrutement et la motivation des bénévoles).</a:t>
            </a:r>
          </a:p>
          <a:p>
            <a:pPr marL="571500" indent="-571500" algn="l">
              <a:lnSpc>
                <a:spcPct val="120000"/>
              </a:lnSpc>
              <a:spcAft>
                <a:spcPts val="900"/>
              </a:spcAft>
              <a:buFont typeface="Wingdings" panose="05000000000000000000" pitchFamily="2" charset="2"/>
              <a:buChar char="Ø"/>
            </a:pPr>
            <a:endParaRPr lang="fr-CA"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marL="457200" indent="-457200" algn="l">
              <a:lnSpc>
                <a:spcPct val="120000"/>
              </a:lnSpc>
              <a:spcAft>
                <a:spcPts val="900"/>
              </a:spcAft>
              <a:buFont typeface="Wingdings" panose="05000000000000000000" pitchFamily="2" charset="2"/>
              <a:buChar char="Ø"/>
            </a:pPr>
            <a:r>
              <a:rPr lang="fr-CA" sz="32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a:t>
            </a: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Soutien </a:t>
            </a:r>
            <a:r>
              <a:rPr lang="fr-CA" sz="4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pour compléter </a:t>
            </a:r>
            <a:r>
              <a:rPr lang="fr-CA" sz="4000" b="0" dirty="0">
                <a:solidFill>
                  <a:schemeClr val="tx1"/>
                </a:solidFill>
                <a:latin typeface="Arial" panose="020B0604020202020204" pitchFamily="34" charset="0"/>
                <a:ea typeface="Arial" panose="020B0604020202020204" pitchFamily="34" charset="0"/>
                <a:cs typeface="Times New Roman" panose="02020603050405020304" pitchFamily="18" charset="0"/>
              </a:rPr>
              <a:t>des</a:t>
            </a:r>
            <a:r>
              <a:rPr lang="fr-CA" sz="4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demandes de subvention : LSL possède plusieurs années d’expérience dans l’accompagnement d’organismes, afin de compléter adéquatement des demandes de subvention. LSL est à l’affût de toutes les nouvelles subventions qui sont lancées par les différents ministères.. </a:t>
            </a:r>
          </a:p>
          <a:p>
            <a:pPr algn="l">
              <a:lnSpc>
                <a:spcPct val="120000"/>
              </a:lnSpc>
              <a:spcAft>
                <a:spcPts val="900"/>
              </a:spcAft>
            </a:pPr>
            <a:endParaRPr lang="fr-CA"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20000"/>
              </a:lnSpc>
              <a:spcAft>
                <a:spcPts val="900"/>
              </a:spcAft>
            </a:pPr>
            <a:endParaRPr lang="fr-CA"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401686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7"/>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972729" y="6526822"/>
            <a:ext cx="21743174" cy="17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lang="fr-CA" sz="4000" b="0" dirty="0">
              <a:latin typeface="Avenir Next"/>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4000" b="0" i="0" u="none" strike="noStrike" kern="0" cap="none" spc="0" normalizeH="0" baseline="0" noProof="0" dirty="0">
              <a:ln>
                <a:noFill/>
              </a:ln>
              <a:solidFill>
                <a:srgbClr val="000000"/>
              </a:solidFill>
              <a:effectLst/>
              <a:uLnTx/>
              <a:uFillTx/>
              <a:latin typeface="Avenir Next"/>
              <a:sym typeface="Helvetica Neue"/>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CA" sz="3000" b="1" i="0" u="none" strike="noStrike" kern="0" cap="none" spc="0" normalizeH="0" baseline="0" noProof="0" dirty="0">
                <a:ln>
                  <a:noFill/>
                </a:ln>
                <a:solidFill>
                  <a:srgbClr val="000000"/>
                </a:solidFill>
                <a:effectLst/>
                <a:uLnTx/>
                <a:uFillTx/>
                <a:latin typeface="Helvetica Neue"/>
                <a:sym typeface="Helvetica Neue"/>
              </a:rPr>
              <a:t>  </a:t>
            </a:r>
            <a:endParaRPr kumimoji="0" sz="3000" b="1" i="0" u="none" strike="noStrike" kern="0" cap="none" spc="0" normalizeH="0" baseline="0" noProof="0" dirty="0">
              <a:ln>
                <a:noFill/>
              </a:ln>
              <a:solidFill>
                <a:srgbClr val="000000"/>
              </a:solidFill>
              <a:effectLst/>
              <a:uLnTx/>
              <a:uFillTx/>
              <a:latin typeface="Helvetica Neue"/>
              <a:sym typeface="Helvetica Neue"/>
            </a:endParaRPr>
          </a:p>
        </p:txBody>
      </p:sp>
      <p:sp>
        <p:nvSpPr>
          <p:cNvPr id="6" name="ZoneTexte 5"/>
          <p:cNvSpPr txBox="1"/>
          <p:nvPr>
            <p:custDataLst>
              <p:tags r:id="rId4"/>
            </p:custDataLst>
          </p:nvPr>
        </p:nvSpPr>
        <p:spPr>
          <a:xfrm>
            <a:off x="1972729" y="1595112"/>
            <a:ext cx="19647758" cy="9335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fr-CA" sz="4000" dirty="0"/>
              <a:t>CHANTAL TARDIF, de Loisir et Sport Lanaudière</a:t>
            </a:r>
          </a:p>
          <a:p>
            <a:pPr algn="l"/>
            <a:endParaRPr lang="fr-CA" sz="4000" dirty="0"/>
          </a:p>
          <a:p>
            <a:pPr algn="l"/>
            <a:r>
              <a:rPr lang="fr-CA" sz="4000" dirty="0"/>
              <a:t>			-</a:t>
            </a:r>
            <a:r>
              <a:rPr lang="fr-CA" sz="4000" b="0" dirty="0"/>
              <a:t>Programme de soutien à l’action bénévole régionalement</a:t>
            </a:r>
          </a:p>
          <a:p>
            <a:pPr algn="l"/>
            <a:r>
              <a:rPr lang="fr-CA" sz="4000" b="0" dirty="0"/>
              <a:t>				1) volet: Accompagnement</a:t>
            </a:r>
          </a:p>
          <a:p>
            <a:pPr algn="l"/>
            <a:r>
              <a:rPr lang="fr-CA" sz="4000" b="0" dirty="0"/>
              <a:t>				2) volet: Valorisation, visibilité et reconnaissance des bénévoles</a:t>
            </a:r>
          </a:p>
          <a:p>
            <a:pPr algn="l"/>
            <a:r>
              <a:rPr lang="fr-CA" sz="4000" b="0" dirty="0"/>
              <a:t>				3) volet: Formation</a:t>
            </a:r>
          </a:p>
          <a:p>
            <a:pPr algn="l"/>
            <a:endParaRPr lang="fr-CA" sz="4000" b="0" dirty="0"/>
          </a:p>
          <a:p>
            <a:pPr algn="l"/>
            <a:r>
              <a:rPr lang="fr-CA" sz="4000" dirty="0"/>
              <a:t>MARYLINE FOURNIER, du Réseau de l’Action bénévole du Québec (RABQ)</a:t>
            </a:r>
          </a:p>
          <a:p>
            <a:pPr algn="l"/>
            <a:endParaRPr lang="fr-CA" sz="4000" dirty="0"/>
          </a:p>
          <a:p>
            <a:pPr algn="l"/>
            <a:r>
              <a:rPr lang="fr-CA" sz="4000" dirty="0"/>
              <a:t>			</a:t>
            </a:r>
            <a:r>
              <a:rPr lang="fr-CA" sz="4000" b="0" dirty="0"/>
              <a:t>-Présentation du RABQ</a:t>
            </a:r>
          </a:p>
          <a:p>
            <a:pPr algn="l"/>
            <a:r>
              <a:rPr lang="fr-CA" sz="4000" b="0" dirty="0"/>
              <a:t>			-Qu’est-ce que le bénévolat?</a:t>
            </a:r>
          </a:p>
          <a:p>
            <a:pPr algn="l"/>
            <a:r>
              <a:rPr lang="fr-CA" sz="4000" b="0" dirty="0"/>
              <a:t>			-Portrait des bénévoles dans Lanaudière </a:t>
            </a:r>
          </a:p>
          <a:p>
            <a:pPr algn="l"/>
            <a:r>
              <a:rPr lang="fr-CA" sz="4000" b="0" dirty="0"/>
              <a:t>			-Cycles de gestion des bénévoles</a:t>
            </a:r>
          </a:p>
          <a:p>
            <a:pPr algn="l"/>
            <a:r>
              <a:rPr lang="fr-CA" sz="4000" b="0" dirty="0"/>
              <a:t>			-Coffre à outils</a:t>
            </a:r>
          </a:p>
          <a:p>
            <a:pPr algn="l"/>
            <a:r>
              <a:rPr lang="fr-CA" sz="4000" b="0" dirty="0"/>
              <a:t>			-Géo Bénévole</a:t>
            </a:r>
            <a:endParaRPr lang="fr-CA" sz="4000" dirty="0"/>
          </a:p>
        </p:txBody>
      </p:sp>
    </p:spTree>
    <p:extLst>
      <p:ext uri="{BB962C8B-B14F-4D97-AF65-F5344CB8AC3E}">
        <p14:creationId xmlns:p14="http://schemas.microsoft.com/office/powerpoint/2010/main" val="29523206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10"/>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1336431" y="527539"/>
            <a:ext cx="22770478" cy="98332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20000"/>
              </a:lnSpc>
              <a:spcAft>
                <a:spcPts val="900"/>
              </a:spcAft>
            </a:pP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a:t>
            </a: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Service d’accompagnement (suite)</a:t>
            </a:r>
          </a:p>
          <a:p>
            <a:pPr algn="l">
              <a:lnSpc>
                <a:spcPct val="120000"/>
              </a:lnSpc>
              <a:spcAft>
                <a:spcPts val="900"/>
              </a:spcAft>
            </a:pPr>
            <a:endPar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l">
              <a:lnSpc>
                <a:spcPct val="120000"/>
              </a:lnSpc>
              <a:spcAft>
                <a:spcPts val="900"/>
              </a:spcAft>
              <a:buFont typeface="Wingdings" panose="05000000000000000000" pitchFamily="2" charset="2"/>
              <a:buChar char="Ø"/>
            </a:pP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Soutien à la formation: </a:t>
            </a:r>
          </a:p>
          <a:p>
            <a:pPr algn="l">
              <a:lnSpc>
                <a:spcPct val="120000"/>
              </a:lnSpc>
              <a:spcAft>
                <a:spcPts val="900"/>
              </a:spcAft>
            </a:pPr>
            <a:r>
              <a:rPr lang="fr-CA" sz="4000" b="0" dirty="0">
                <a:solidFill>
                  <a:srgbClr val="404040"/>
                </a:solidFill>
                <a:latin typeface="Arial" panose="020B0604020202020204" pitchFamily="34" charset="0"/>
                <a:ea typeface="Arial" panose="020B0604020202020204" pitchFamily="34" charset="0"/>
                <a:cs typeface="Times New Roman" panose="02020603050405020304" pitchFamily="18" charset="0"/>
              </a:rPr>
              <a:t>    </a:t>
            </a: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Vous recherchez des formations personnalisées qui répondent aux besoins des organismes de la  </a:t>
            </a:r>
          </a:p>
          <a:p>
            <a:pPr algn="l">
              <a:lnSpc>
                <a:spcPct val="120000"/>
              </a:lnSpc>
              <a:spcAft>
                <a:spcPts val="900"/>
              </a:spcAft>
            </a:pPr>
            <a:r>
              <a:rPr lang="fr-CA" sz="4000" b="0" dirty="0">
                <a:solidFill>
                  <a:srgbClr val="404040"/>
                </a:solidFill>
                <a:latin typeface="Arial" panose="020B0604020202020204" pitchFamily="34" charset="0"/>
                <a:ea typeface="Arial" panose="020B0604020202020204" pitchFamily="34" charset="0"/>
                <a:cs typeface="Times New Roman" panose="02020603050405020304" pitchFamily="18" charset="0"/>
              </a:rPr>
              <a:t>    </a:t>
            </a: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municipalités ou bien aux membres de votre organ</a:t>
            </a:r>
            <a:r>
              <a:rPr lang="fr-CA" sz="4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isme</a:t>
            </a: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Nous pouvons vous aider à trouver un</a:t>
            </a:r>
          </a:p>
          <a:p>
            <a:pPr algn="l">
              <a:lnSpc>
                <a:spcPct val="120000"/>
              </a:lnSpc>
              <a:spcAft>
                <a:spcPts val="900"/>
              </a:spcAft>
            </a:pPr>
            <a:r>
              <a:rPr lang="fr-CA" sz="4000" b="0" dirty="0">
                <a:solidFill>
                  <a:srgbClr val="404040"/>
                </a:solidFill>
                <a:latin typeface="Arial" panose="020B0604020202020204" pitchFamily="34" charset="0"/>
                <a:ea typeface="Arial" panose="020B0604020202020204" pitchFamily="34" charset="0"/>
                <a:cs typeface="Times New Roman" panose="02020603050405020304" pitchFamily="18" charset="0"/>
              </a:rPr>
              <a:t>    </a:t>
            </a:r>
            <a:r>
              <a:rPr lang="fr-CA" sz="4000" b="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formateur.</a:t>
            </a:r>
          </a:p>
          <a:p>
            <a:pPr algn="l">
              <a:lnSpc>
                <a:spcPct val="120000"/>
              </a:lnSpc>
              <a:spcAft>
                <a:spcPts val="900"/>
              </a:spcAft>
            </a:pPr>
            <a:r>
              <a:rPr lang="fr-CA" sz="40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Loisir sport Lanaudière offre une variété de service pour soutenir votre organisation dans son développement du loisir et du sport.  </a:t>
            </a:r>
          </a:p>
          <a:p>
            <a:pPr algn="l">
              <a:lnSpc>
                <a:spcPct val="120000"/>
              </a:lnSpc>
              <a:spcAft>
                <a:spcPts val="900"/>
              </a:spcAft>
            </a:pPr>
            <a:endParaRPr lang="fr-CA" sz="40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20000"/>
              </a:lnSpc>
              <a:spcAft>
                <a:spcPts val="900"/>
              </a:spcAft>
            </a:pPr>
            <a:r>
              <a:rPr lang="fr-CA" sz="4400" dirty="0">
                <a:solidFill>
                  <a:schemeClr val="accent3">
                    <a:lumMod val="75000"/>
                  </a:schemeClr>
                </a:solidFill>
                <a:latin typeface="Arial" panose="020B0604020202020204" pitchFamily="34" charset="0"/>
                <a:ea typeface="Arial" panose="020B0604020202020204" pitchFamily="34" charset="0"/>
                <a:cs typeface="Times New Roman" panose="02020603050405020304" pitchFamily="18" charset="0"/>
              </a:rPr>
              <a:t>N’hésiter pas! Communiquez avec nous par téléphone ou courriel!</a:t>
            </a:r>
            <a:endParaRPr lang="fr-CA" sz="4400" dirty="0">
              <a:solidFill>
                <a:schemeClr val="accent3">
                  <a:lumMod val="75000"/>
                </a:schemeClr>
              </a:solidFill>
              <a:effectLst/>
              <a:latin typeface="Arial" panose="020B0604020202020204" pitchFamily="34" charset="0"/>
              <a:ea typeface="Arial" panose="020B0604020202020204" pitchFamily="34" charset="0"/>
              <a:cs typeface="Times New Roman" panose="02020603050405020304" pitchFamily="18" charset="0"/>
            </a:endParaRPr>
          </a:p>
          <a:p>
            <a:pPr algn="l">
              <a:lnSpc>
                <a:spcPct val="120000"/>
              </a:lnSpc>
              <a:spcAft>
                <a:spcPts val="900"/>
              </a:spcAft>
            </a:pPr>
            <a:endParaRPr lang="fr-CA" dirty="0"/>
          </a:p>
        </p:txBody>
      </p:sp>
      <p:pic>
        <p:nvPicPr>
          <p:cNvPr id="7" name="Image 6">
            <a:extLst>
              <a:ext uri="{FF2B5EF4-FFF2-40B4-BE49-F238E27FC236}">
                <a16:creationId xmlns:a16="http://schemas.microsoft.com/office/drawing/2014/main" id="{53849D4C-922D-49B6-B412-1F9F82791D86}"/>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31259" y="9609657"/>
            <a:ext cx="3917459" cy="2681011"/>
          </a:xfrm>
          <a:prstGeom prst="rect">
            <a:avLst/>
          </a:prstGeom>
        </p:spPr>
      </p:pic>
      <p:pic>
        <p:nvPicPr>
          <p:cNvPr id="8" name="Image 7" descr="Une image contenant clavier, intérieur, machine à écrire&#10;&#10;Description générée automatiquement">
            <a:extLst>
              <a:ext uri="{FF2B5EF4-FFF2-40B4-BE49-F238E27FC236}">
                <a16:creationId xmlns:a16="http://schemas.microsoft.com/office/drawing/2014/main" id="{2DF0ACBE-80CC-4C2C-9648-9D15636E4366}"/>
              </a:ext>
            </a:extLst>
          </p:cNvPr>
          <p:cNvPicPr>
            <a:picLocks noChangeAspect="1"/>
          </p:cNvPicPr>
          <p:nvPr>
            <p:custDataLst>
              <p:tags r:id="rId6"/>
            </p:custDataLst>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0063769" y="9662420"/>
            <a:ext cx="3574681" cy="2681011"/>
          </a:xfrm>
          <a:prstGeom prst="rect">
            <a:avLst/>
          </a:prstGeom>
        </p:spPr>
      </p:pic>
      <p:pic>
        <p:nvPicPr>
          <p:cNvPr id="13" name="Image 12" descr="Une image contenant texte, équipement électronique, ordinateur, portable&#10;&#10;Description générée automatiquement">
            <a:extLst>
              <a:ext uri="{FF2B5EF4-FFF2-40B4-BE49-F238E27FC236}">
                <a16:creationId xmlns:a16="http://schemas.microsoft.com/office/drawing/2014/main" id="{D61037C9-0336-436B-8066-C5532281645F}"/>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7558011" y="9662421"/>
            <a:ext cx="3729986" cy="2758742"/>
          </a:xfrm>
          <a:prstGeom prst="rect">
            <a:avLst/>
          </a:prstGeom>
        </p:spPr>
      </p:pic>
    </p:spTree>
    <p:extLst>
      <p:ext uri="{BB962C8B-B14F-4D97-AF65-F5344CB8AC3E}">
        <p14:creationId xmlns:p14="http://schemas.microsoft.com/office/powerpoint/2010/main" val="34180575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041769" y="621084"/>
            <a:ext cx="20828000" cy="1695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20000"/>
              </a:lnSpc>
              <a:spcAft>
                <a:spcPts val="900"/>
              </a:spcAft>
            </a:pPr>
            <a:r>
              <a:rPr lang="fr-CA" sz="8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Ressources, référence et outils</a:t>
            </a:r>
            <a:endParaRPr lang="fr-CA" sz="80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8" name="Tableau 8">
            <a:extLst>
              <a:ext uri="{FF2B5EF4-FFF2-40B4-BE49-F238E27FC236}">
                <a16:creationId xmlns:a16="http://schemas.microsoft.com/office/drawing/2014/main" id="{856CF890-4B14-4A1F-B0E8-131666080950}"/>
              </a:ext>
            </a:extLst>
          </p:cNvPr>
          <p:cNvGraphicFramePr>
            <a:graphicFrameLocks noGrp="1"/>
          </p:cNvGraphicFramePr>
          <p:nvPr>
            <p:custDataLst>
              <p:tags r:id="rId6"/>
            </p:custDataLst>
            <p:extLst>
              <p:ext uri="{D42A27DB-BD31-4B8C-83A1-F6EECF244321}">
                <p14:modId xmlns:p14="http://schemas.microsoft.com/office/powerpoint/2010/main" val="3739867212"/>
              </p:ext>
            </p:extLst>
          </p:nvPr>
        </p:nvGraphicFramePr>
        <p:xfrm>
          <a:off x="1778000" y="2550931"/>
          <a:ext cx="21091769" cy="9158366"/>
        </p:xfrm>
        <a:graphic>
          <a:graphicData uri="http://schemas.openxmlformats.org/drawingml/2006/table">
            <a:tbl>
              <a:tblPr firstRow="1" bandRow="1">
                <a:tableStyleId>{5940675A-B579-460E-94D1-54222C63F5DA}</a:tableStyleId>
              </a:tblPr>
              <a:tblGrid>
                <a:gridCol w="5620377">
                  <a:extLst>
                    <a:ext uri="{9D8B030D-6E8A-4147-A177-3AD203B41FA5}">
                      <a16:colId xmlns:a16="http://schemas.microsoft.com/office/drawing/2014/main" val="2472655792"/>
                    </a:ext>
                  </a:extLst>
                </a:gridCol>
                <a:gridCol w="15471392">
                  <a:extLst>
                    <a:ext uri="{9D8B030D-6E8A-4147-A177-3AD203B41FA5}">
                      <a16:colId xmlns:a16="http://schemas.microsoft.com/office/drawing/2014/main" val="1737385141"/>
                    </a:ext>
                  </a:extLst>
                </a:gridCol>
              </a:tblGrid>
              <a:tr h="694820">
                <a:tc>
                  <a:txBody>
                    <a:bodyPr/>
                    <a:lstStyle/>
                    <a:p>
                      <a:r>
                        <a:rPr lang="fr-CA" sz="3200" b="1" dirty="0">
                          <a:latin typeface="Arial" panose="020B0604020202020204" pitchFamily="34" charset="0"/>
                          <a:cs typeface="Arial" panose="020B0604020202020204" pitchFamily="34" charset="0"/>
                        </a:rPr>
                        <a:t>Ressources</a:t>
                      </a:r>
                    </a:p>
                  </a:txBody>
                  <a:tcPr/>
                </a:tc>
                <a:tc>
                  <a:txBody>
                    <a:bodyPr/>
                    <a:lstStyle/>
                    <a:p>
                      <a:r>
                        <a:rPr lang="fr-CA" sz="3200" b="1" dirty="0">
                          <a:latin typeface="Arial" panose="020B0604020202020204" pitchFamily="34" charset="0"/>
                          <a:cs typeface="Arial" panose="020B0604020202020204" pitchFamily="34" charset="0"/>
                        </a:rPr>
                        <a:t>Références et outils </a:t>
                      </a:r>
                    </a:p>
                  </a:txBody>
                  <a:tcPr/>
                </a:tc>
                <a:extLst>
                  <a:ext uri="{0D108BD9-81ED-4DB2-BD59-A6C34878D82A}">
                    <a16:rowId xmlns:a16="http://schemas.microsoft.com/office/drawing/2014/main" val="1790921404"/>
                  </a:ext>
                </a:extLst>
              </a:tr>
              <a:tr h="3999111">
                <a:tc>
                  <a:txBody>
                    <a:bodyPr/>
                    <a:lstStyle/>
                    <a:p>
                      <a:pPr algn="l"/>
                      <a:r>
                        <a:rPr lang="fr-CA" sz="3200" dirty="0">
                          <a:latin typeface="Arial" panose="020B0604020202020204" pitchFamily="34" charset="0"/>
                          <a:cs typeface="Arial" panose="020B0604020202020204" pitchFamily="34" charset="0"/>
                        </a:rPr>
                        <a:t>Loisir et Sport Lanaudière</a:t>
                      </a:r>
                    </a:p>
                  </a:txBody>
                  <a:tcPr/>
                </a:tc>
                <a:tc>
                  <a:txBody>
                    <a:bodyPr/>
                    <a:lstStyle/>
                    <a:p>
                      <a:pPr algn="l">
                        <a:lnSpc>
                          <a:spcPct val="120000"/>
                        </a:lnSpc>
                        <a:spcAft>
                          <a:spcPts val="900"/>
                        </a:spcAft>
                      </a:pPr>
                      <a:r>
                        <a:rPr lang="fr-CA" sz="3200" b="0" dirty="0">
                          <a:solidFill>
                            <a:srgbClr val="404040"/>
                          </a:solidFill>
                          <a:effectLst/>
                          <a:latin typeface="Arial" panose="020B0604020202020204" pitchFamily="34" charset="0"/>
                          <a:ea typeface="Arial" panose="020B0604020202020204" pitchFamily="34" charset="0"/>
                          <a:cs typeface="Arial" panose="020B0604020202020204" pitchFamily="34" charset="0"/>
                        </a:rPr>
                        <a:t>Service d’accompagnement, de reconnaissance, de visibilité </a:t>
                      </a:r>
                      <a:r>
                        <a:rPr lang="fr-CA" sz="3200" b="0" dirty="0">
                          <a:solidFill>
                            <a:schemeClr val="tx1"/>
                          </a:solidFill>
                          <a:effectLst/>
                          <a:latin typeface="Arial" panose="020B0604020202020204" pitchFamily="34" charset="0"/>
                          <a:ea typeface="Arial" panose="020B0604020202020204" pitchFamily="34" charset="0"/>
                          <a:cs typeface="Arial" panose="020B0604020202020204" pitchFamily="34" charset="0"/>
                        </a:rPr>
                        <a:t>et de formation</a:t>
                      </a:r>
                    </a:p>
                    <a:p>
                      <a:pPr algn="l">
                        <a:lnSpc>
                          <a:spcPct val="120000"/>
                        </a:lnSpc>
                        <a:spcAft>
                          <a:spcPts val="900"/>
                        </a:spcAft>
                      </a:pPr>
                      <a:r>
                        <a:rPr lang="fr-CA" sz="3200" b="0" dirty="0">
                          <a:solidFill>
                            <a:schemeClr val="tx1"/>
                          </a:solidFill>
                          <a:effectLst/>
                          <a:latin typeface="Arial" panose="020B0604020202020204" pitchFamily="34" charset="0"/>
                          <a:ea typeface="Arial" panose="020B0604020202020204" pitchFamily="34" charset="0"/>
                          <a:cs typeface="Arial" panose="020B0604020202020204" pitchFamily="34" charset="0"/>
                        </a:rPr>
                        <a:t>Outils disponibles lors d’un accompagnement.</a:t>
                      </a:r>
                    </a:p>
                    <a:p>
                      <a:pPr algn="l">
                        <a:lnSpc>
                          <a:spcPct val="120000"/>
                        </a:lnSpc>
                        <a:spcAft>
                          <a:spcPts val="900"/>
                        </a:spcAft>
                      </a:pPr>
                      <a:r>
                        <a:rPr lang="fr-CA" sz="3200" b="0" dirty="0">
                          <a:solidFill>
                            <a:schemeClr val="tx1"/>
                          </a:solidFill>
                          <a:effectLst/>
                          <a:latin typeface="Arial" panose="020B0604020202020204" pitchFamily="34" charset="0"/>
                          <a:ea typeface="Arial" panose="020B0604020202020204" pitchFamily="34" charset="0"/>
                          <a:cs typeface="Arial" panose="020B0604020202020204" pitchFamily="34" charset="0"/>
                        </a:rPr>
                        <a:t>Portail en gestion des bénévoles de l’Observatoire du loisir, Trois-Rivières.</a:t>
                      </a:r>
                    </a:p>
                    <a:p>
                      <a:pPr algn="l">
                        <a:lnSpc>
                          <a:spcPct val="120000"/>
                        </a:lnSpc>
                        <a:spcAft>
                          <a:spcPts val="900"/>
                        </a:spcAft>
                      </a:pPr>
                      <a:r>
                        <a:rPr lang="fr-CA" sz="3200" b="0" dirty="0">
                          <a:solidFill>
                            <a:schemeClr val="tx1"/>
                          </a:solidFill>
                          <a:effectLst/>
                          <a:latin typeface="Arial" panose="020B0604020202020204" pitchFamily="34" charset="0"/>
                          <a:ea typeface="Arial" panose="020B0604020202020204" pitchFamily="34" charset="0"/>
                          <a:cs typeface="Arial" panose="020B0604020202020204" pitchFamily="34" charset="0"/>
                        </a:rPr>
                        <a:t>Outil de diagnostic «Recruter</a:t>
                      </a:r>
                      <a:r>
                        <a:rPr lang="fr-CA" sz="2400" b="0" dirty="0">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fr-CA" sz="2800" b="0" dirty="0">
                          <a:solidFill>
                            <a:schemeClr val="tx1"/>
                          </a:solidFill>
                          <a:effectLst/>
                          <a:latin typeface="Arial" panose="020B0604020202020204" pitchFamily="34" charset="0"/>
                          <a:ea typeface="Arial" panose="020B0604020202020204" pitchFamily="34" charset="0"/>
                          <a:cs typeface="Arial" panose="020B0604020202020204" pitchFamily="34" charset="0"/>
                        </a:rPr>
                        <a:t>outil de référence automatisée facilitera notre intervention.</a:t>
                      </a:r>
                    </a:p>
                    <a:p>
                      <a:pPr algn="l">
                        <a:lnSpc>
                          <a:spcPct val="120000"/>
                        </a:lnSpc>
                        <a:spcAft>
                          <a:spcPts val="900"/>
                        </a:spcAft>
                      </a:pPr>
                      <a:r>
                        <a:rPr lang="fr-CA" sz="3200" b="0" dirty="0">
                          <a:solidFill>
                            <a:srgbClr val="404040"/>
                          </a:solidFill>
                          <a:effectLst/>
                          <a:latin typeface="Arial" panose="020B0604020202020204" pitchFamily="34" charset="0"/>
                          <a:cs typeface="Arial" panose="020B0604020202020204" pitchFamily="34" charset="0"/>
                        </a:rPr>
                        <a:t>Références sur le site internet</a:t>
                      </a:r>
                      <a:endParaRPr lang="fr-CA"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50325844"/>
                  </a:ext>
                </a:extLst>
              </a:tr>
              <a:tr h="844061">
                <a:tc>
                  <a:txBody>
                    <a:bodyPr/>
                    <a:lstStyle/>
                    <a:p>
                      <a:pPr algn="l"/>
                      <a:r>
                        <a:rPr lang="fr-CA" sz="3200" dirty="0">
                          <a:latin typeface="Arial" panose="020B0604020202020204" pitchFamily="34" charset="0"/>
                          <a:cs typeface="Arial" panose="020B0604020202020204" pitchFamily="34" charset="0"/>
                        </a:rPr>
                        <a:t>Les municipalités</a:t>
                      </a:r>
                    </a:p>
                  </a:txBody>
                  <a:tcPr/>
                </a:tc>
                <a:tc>
                  <a:txBody>
                    <a:bodyPr/>
                    <a:lstStyle/>
                    <a:p>
                      <a:pPr algn="l"/>
                      <a:r>
                        <a:rPr lang="fr-CA" sz="3200" dirty="0">
                          <a:latin typeface="Arial" panose="020B0604020202020204" pitchFamily="34" charset="0"/>
                          <a:cs typeface="Arial" panose="020B0604020202020204" pitchFamily="34" charset="0"/>
                        </a:rPr>
                        <a:t>Les politiques de reconnaissances des organismes, soutien à l’action bénévole</a:t>
                      </a:r>
                    </a:p>
                  </a:txBody>
                  <a:tcPr/>
                </a:tc>
                <a:extLst>
                  <a:ext uri="{0D108BD9-81ED-4DB2-BD59-A6C34878D82A}">
                    <a16:rowId xmlns:a16="http://schemas.microsoft.com/office/drawing/2014/main" val="622819680"/>
                  </a:ext>
                </a:extLst>
              </a:tr>
              <a:tr h="3620374">
                <a:tc>
                  <a:txBody>
                    <a:bodyPr/>
                    <a:lstStyle/>
                    <a:p>
                      <a:pPr algn="l"/>
                      <a:r>
                        <a:rPr lang="fr-CA" sz="3200" dirty="0">
                          <a:latin typeface="Arial" panose="020B0604020202020204" pitchFamily="34" charset="0"/>
                          <a:cs typeface="Arial" panose="020B0604020202020204" pitchFamily="34" charset="0"/>
                        </a:rPr>
                        <a:t>RABQ </a:t>
                      </a:r>
                    </a:p>
                  </a:txBody>
                  <a:tcPr/>
                </a:tc>
                <a:tc>
                  <a:txBody>
                    <a:bodyPr/>
                    <a:lstStyle/>
                    <a:p>
                      <a:pPr algn="l"/>
                      <a:r>
                        <a:rPr lang="fr-CA" sz="3200" b="0" dirty="0">
                          <a:solidFill>
                            <a:srgbClr val="404040"/>
                          </a:solidFill>
                          <a:effectLst/>
                          <a:latin typeface="Arial" panose="020B0604020202020204" pitchFamily="34" charset="0"/>
                          <a:cs typeface="Arial" panose="020B0604020202020204" pitchFamily="34" charset="0"/>
                        </a:rPr>
                        <a:t>Coffre à outils</a:t>
                      </a:r>
                    </a:p>
                    <a:p>
                      <a:pPr algn="l"/>
                      <a:r>
                        <a:rPr lang="fr-CA" sz="3200" b="0" dirty="0">
                          <a:solidFill>
                            <a:srgbClr val="404040"/>
                          </a:solidFill>
                          <a:effectLst/>
                          <a:latin typeface="Arial" panose="020B0604020202020204" pitchFamily="34" charset="0"/>
                          <a:cs typeface="Arial" panose="020B0604020202020204" pitchFamily="34" charset="0"/>
                        </a:rPr>
                        <a:t>Formation</a:t>
                      </a:r>
                      <a:r>
                        <a:rPr lang="fr-CA" sz="3200" b="0" baseline="0" dirty="0">
                          <a:solidFill>
                            <a:srgbClr val="404040"/>
                          </a:solidFill>
                          <a:effectLst/>
                          <a:latin typeface="Arial" panose="020B0604020202020204" pitchFamily="34" charset="0"/>
                          <a:cs typeface="Arial" panose="020B0604020202020204" pitchFamily="34" charset="0"/>
                        </a:rPr>
                        <a:t> GEO bénévoles</a:t>
                      </a:r>
                    </a:p>
                    <a:p>
                      <a:pPr algn="l"/>
                      <a:r>
                        <a:rPr lang="fr-CA" sz="3200" b="0" baseline="0" dirty="0">
                          <a:solidFill>
                            <a:srgbClr val="404040"/>
                          </a:solidFill>
                          <a:effectLst/>
                          <a:latin typeface="Arial" panose="020B0604020202020204" pitchFamily="34" charset="0"/>
                          <a:cs typeface="Arial" panose="020B0604020202020204" pitchFamily="34" charset="0"/>
                        </a:rPr>
                        <a:t>Formation Cap sur les jeunes bénévoles et Cap sur les bénévoles de 50 ans et +</a:t>
                      </a:r>
                    </a:p>
                    <a:p>
                      <a:pPr algn="l"/>
                      <a:r>
                        <a:rPr lang="fr-CA" sz="3200" b="0" baseline="0" dirty="0">
                          <a:solidFill>
                            <a:srgbClr val="404040"/>
                          </a:solidFill>
                          <a:effectLst/>
                          <a:latin typeface="Arial" panose="020B0604020202020204" pitchFamily="34" charset="0"/>
                          <a:cs typeface="Arial" panose="020B0604020202020204" pitchFamily="34" charset="0"/>
                        </a:rPr>
                        <a:t>Répertoire des formations sur les rôles et responsabilités des formateurs bénévoles</a:t>
                      </a:r>
                    </a:p>
                    <a:p>
                      <a:pPr algn="l"/>
                      <a:r>
                        <a:rPr lang="fr-CA" sz="3200" b="0" baseline="0" dirty="0">
                          <a:solidFill>
                            <a:srgbClr val="404040"/>
                          </a:solidFill>
                          <a:effectLst/>
                          <a:latin typeface="Arial" panose="020B0604020202020204" pitchFamily="34" charset="0"/>
                          <a:cs typeface="Arial" panose="020B0604020202020204" pitchFamily="34" charset="0"/>
                        </a:rPr>
                        <a:t>Outils de promotions du bénévolat</a:t>
                      </a:r>
                    </a:p>
                    <a:p>
                      <a:pPr algn="l"/>
                      <a:r>
                        <a:rPr lang="fr-CA" sz="3200" b="0" baseline="0" dirty="0">
                          <a:solidFill>
                            <a:srgbClr val="404040"/>
                          </a:solidFill>
                          <a:effectLst/>
                          <a:latin typeface="Arial" panose="020B0604020202020204" pitchFamily="34" charset="0"/>
                          <a:cs typeface="Arial" panose="020B0604020202020204" pitchFamily="34" charset="0"/>
                        </a:rPr>
                        <a:t>Diverses études, dont les portraits régionaux des bénévoles</a:t>
                      </a:r>
                      <a:endParaRPr lang="fr-CA"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2682687"/>
                  </a:ext>
                </a:extLst>
              </a:tr>
            </a:tbl>
          </a:graphicData>
        </a:graphic>
      </p:graphicFrame>
    </p:spTree>
    <p:extLst>
      <p:ext uri="{BB962C8B-B14F-4D97-AF65-F5344CB8AC3E}">
        <p14:creationId xmlns:p14="http://schemas.microsoft.com/office/powerpoint/2010/main" val="32989759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aphicFrame>
        <p:nvGraphicFramePr>
          <p:cNvPr id="9" name="Tableau 7">
            <a:extLst>
              <a:ext uri="{FF2B5EF4-FFF2-40B4-BE49-F238E27FC236}">
                <a16:creationId xmlns:a16="http://schemas.microsoft.com/office/drawing/2014/main" id="{D7EFB47A-5FC4-43D2-8BAC-E39298B9A867}"/>
              </a:ext>
            </a:extLst>
          </p:cNvPr>
          <p:cNvGraphicFramePr>
            <a:graphicFrameLocks noGrp="1"/>
          </p:cNvGraphicFramePr>
          <p:nvPr>
            <p:custDataLst>
              <p:tags r:id="rId5"/>
            </p:custDataLst>
            <p:extLst>
              <p:ext uri="{D42A27DB-BD31-4B8C-83A1-F6EECF244321}">
                <p14:modId xmlns:p14="http://schemas.microsoft.com/office/powerpoint/2010/main" val="1286535962"/>
              </p:ext>
            </p:extLst>
          </p:nvPr>
        </p:nvGraphicFramePr>
        <p:xfrm>
          <a:off x="1500909" y="902301"/>
          <a:ext cx="22177309" cy="11248921"/>
        </p:xfrm>
        <a:graphic>
          <a:graphicData uri="http://schemas.openxmlformats.org/drawingml/2006/table">
            <a:tbl>
              <a:tblPr firstRow="1" bandRow="1">
                <a:tableStyleId>{5940675A-B579-460E-94D1-54222C63F5DA}</a:tableStyleId>
              </a:tblPr>
              <a:tblGrid>
                <a:gridCol w="5871663">
                  <a:extLst>
                    <a:ext uri="{9D8B030D-6E8A-4147-A177-3AD203B41FA5}">
                      <a16:colId xmlns:a16="http://schemas.microsoft.com/office/drawing/2014/main" val="2565682293"/>
                    </a:ext>
                  </a:extLst>
                </a:gridCol>
                <a:gridCol w="16305646">
                  <a:extLst>
                    <a:ext uri="{9D8B030D-6E8A-4147-A177-3AD203B41FA5}">
                      <a16:colId xmlns:a16="http://schemas.microsoft.com/office/drawing/2014/main" val="2118942861"/>
                    </a:ext>
                  </a:extLst>
                </a:gridCol>
              </a:tblGrid>
              <a:tr h="1129561">
                <a:tc>
                  <a:txBody>
                    <a:bodyPr/>
                    <a:lstStyle/>
                    <a:p>
                      <a:r>
                        <a:rPr lang="fr-CA" sz="3200" b="1" dirty="0">
                          <a:latin typeface="Arial" panose="020B0604020202020204" pitchFamily="34" charset="0"/>
                          <a:cs typeface="Arial" panose="020B0604020202020204" pitchFamily="34" charset="0"/>
                        </a:rPr>
                        <a:t>Ressources</a:t>
                      </a:r>
                    </a:p>
                  </a:txBody>
                  <a:tcPr/>
                </a:tc>
                <a:tc>
                  <a:txBody>
                    <a:bodyPr/>
                    <a:lstStyle/>
                    <a:p>
                      <a:r>
                        <a:rPr lang="fr-CA" sz="3200" b="1" dirty="0">
                          <a:latin typeface="Arial" panose="020B0604020202020204" pitchFamily="34" charset="0"/>
                          <a:cs typeface="Arial" panose="020B0604020202020204" pitchFamily="34" charset="0"/>
                        </a:rPr>
                        <a:t>Références  </a:t>
                      </a:r>
                    </a:p>
                  </a:txBody>
                  <a:tcPr/>
                </a:tc>
                <a:extLst>
                  <a:ext uri="{0D108BD9-81ED-4DB2-BD59-A6C34878D82A}">
                    <a16:rowId xmlns:a16="http://schemas.microsoft.com/office/drawing/2014/main" val="2020870134"/>
                  </a:ext>
                </a:extLst>
              </a:tr>
              <a:tr h="549655">
                <a:tc>
                  <a:txBody>
                    <a:bodyPr/>
                    <a:lstStyle/>
                    <a:p>
                      <a:pPr marL="0" marR="0" indent="0" algn="l" defTabSz="825500" latinLnBrk="0">
                        <a:lnSpc>
                          <a:spcPct val="100000"/>
                        </a:lnSpc>
                        <a:spcBef>
                          <a:spcPts val="0"/>
                        </a:spcBef>
                        <a:spcAft>
                          <a:spcPts val="0"/>
                        </a:spcAft>
                        <a:buClrTx/>
                        <a:buSzTx/>
                        <a:buFontTx/>
                        <a:buNone/>
                        <a:tabLst/>
                      </a:pPr>
                      <a:r>
                        <a:rPr lang="fr-CA" sz="32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Helvetica Neue Light"/>
                        </a:rPr>
                        <a:t>Regroupement Loisir et Sport du Québec </a:t>
                      </a:r>
                    </a:p>
                    <a:p>
                      <a:pPr marL="0" marR="0" indent="0" algn="l" defTabSz="825500" latinLnBrk="0">
                        <a:lnSpc>
                          <a:spcPct val="100000"/>
                        </a:lnSpc>
                        <a:spcBef>
                          <a:spcPts val="0"/>
                        </a:spcBef>
                        <a:spcAft>
                          <a:spcPts val="0"/>
                        </a:spcAft>
                        <a:buClrTx/>
                        <a:buSzTx/>
                        <a:buFontTx/>
                        <a:buNone/>
                        <a:tabLst/>
                      </a:pPr>
                      <a:r>
                        <a:rPr lang="fr-CA" sz="32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Helvetica Neue Light"/>
                        </a:rPr>
                        <a:t>Centre québécois de services aux associations</a:t>
                      </a:r>
                    </a:p>
                    <a:p>
                      <a:pPr marL="0" marR="0" indent="0" algn="l" defTabSz="825500" latinLnBrk="0">
                        <a:lnSpc>
                          <a:spcPct val="100000"/>
                        </a:lnSpc>
                        <a:spcBef>
                          <a:spcPts val="0"/>
                        </a:spcBef>
                        <a:spcAft>
                          <a:spcPts val="0"/>
                        </a:spcAft>
                        <a:buClrTx/>
                        <a:buSzTx/>
                        <a:buFontTx/>
                        <a:buNone/>
                        <a:tabLst/>
                      </a:pPr>
                      <a:endParaRPr lang="fr-CA" sz="3200" b="0" i="0" u="none" strike="noStrike" cap="none" spc="0" baseline="0" dirty="0">
                        <a:ln>
                          <a:noFill/>
                        </a:ln>
                        <a:solidFill>
                          <a:schemeClr val="accent1">
                            <a:lumMod val="60000"/>
                            <a:lumOff val="40000"/>
                          </a:schemeClr>
                        </a:solidFill>
                        <a:uFillTx/>
                        <a:latin typeface="Arial" panose="020B0604020202020204" pitchFamily="34" charset="0"/>
                        <a:ea typeface="+mn-ea"/>
                        <a:cs typeface="Arial" panose="020B0604020202020204" pitchFamily="34" charset="0"/>
                        <a:sym typeface="Helvetica Neue Light"/>
                      </a:endParaRPr>
                    </a:p>
                  </a:txBody>
                  <a:tcPr/>
                </a:tc>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fr-CA" sz="32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Le ministère de l'Éducation et de l'Enseignement supérieur (MEES) reconnaît le Regroupement pour la gestion des services professionnels, techniques et administratifs offerts aux organismes nationaux de loisir et de sport membres. Il le soutient également dans la gestion des assurances et l'hébergement des sièges sociaux.</a:t>
                      </a:r>
                    </a:p>
                    <a:p>
                      <a:pPr marL="0" marR="0" lvl="0" indent="0" algn="l" defTabSz="825500" eaLnBrk="1" fontAlgn="auto" latinLnBrk="0" hangingPunct="1">
                        <a:lnSpc>
                          <a:spcPct val="100000"/>
                        </a:lnSpc>
                        <a:spcBef>
                          <a:spcPts val="0"/>
                        </a:spcBef>
                        <a:spcAft>
                          <a:spcPts val="0"/>
                        </a:spcAft>
                        <a:buClrTx/>
                        <a:buSzTx/>
                        <a:buFontTx/>
                        <a:buNone/>
                        <a:tabLst/>
                        <a:defRPr/>
                      </a:pPr>
                      <a:r>
                        <a:rPr lang="fr-CA" sz="3200" b="0" i="0" u="none" strike="noStrike" cap="none" spc="0" baseline="0" dirty="0">
                          <a:ln>
                            <a:noFill/>
                          </a:ln>
                          <a:solidFill>
                            <a:schemeClr val="tx1"/>
                          </a:solidFill>
                          <a:effectLst/>
                          <a:uFillTx/>
                          <a:latin typeface="+mn-lt"/>
                          <a:ea typeface="+mn-ea"/>
                          <a:cs typeface="+mn-cs"/>
                          <a:sym typeface="Helvetica Neue Light"/>
                        </a:rPr>
                        <a:t>-</a:t>
                      </a:r>
                      <a:r>
                        <a:rPr lang="fr-CA" sz="3200" b="0" dirty="0">
                          <a:solidFill>
                            <a:srgbClr val="404040"/>
                          </a:solidFill>
                          <a:effectLst/>
                          <a:latin typeface="Arial" panose="020B0604020202020204" pitchFamily="34" charset="0"/>
                          <a:ea typeface="Arial" panose="020B0604020202020204" pitchFamily="34" charset="0"/>
                          <a:cs typeface="Arial" panose="020B0604020202020204" pitchFamily="34" charset="0"/>
                        </a:rPr>
                        <a:t>Guide de politique sur la gouvernance d’un OBNL</a:t>
                      </a:r>
                    </a:p>
                    <a:p>
                      <a:pPr marL="0" marR="0" lvl="0" indent="0" algn="l" defTabSz="825500" eaLnBrk="1" fontAlgn="auto" latinLnBrk="0" hangingPunct="1">
                        <a:lnSpc>
                          <a:spcPct val="100000"/>
                        </a:lnSpc>
                        <a:spcBef>
                          <a:spcPts val="0"/>
                        </a:spcBef>
                        <a:spcAft>
                          <a:spcPts val="0"/>
                        </a:spcAft>
                        <a:buClrTx/>
                        <a:buSzTx/>
                        <a:buFontTx/>
                        <a:buNone/>
                        <a:tabLst/>
                        <a:defRPr/>
                      </a:pPr>
                      <a:r>
                        <a:rPr lang="fr-CA" sz="3200" b="0" dirty="0">
                          <a:solidFill>
                            <a:srgbClr val="404040"/>
                          </a:solidFill>
                          <a:effectLst/>
                          <a:latin typeface="Arial" panose="020B0604020202020204" pitchFamily="34" charset="0"/>
                          <a:cs typeface="Arial" panose="020B0604020202020204" pitchFamily="34" charset="0"/>
                        </a:rPr>
                        <a:t>-Chronique </a:t>
                      </a:r>
                    </a:p>
                    <a:p>
                      <a:pPr marL="0" marR="0" lvl="0" indent="0" algn="l" defTabSz="825500" eaLnBrk="1" fontAlgn="auto" latinLnBrk="0" hangingPunct="1">
                        <a:lnSpc>
                          <a:spcPct val="100000"/>
                        </a:lnSpc>
                        <a:spcBef>
                          <a:spcPts val="0"/>
                        </a:spcBef>
                        <a:spcAft>
                          <a:spcPts val="0"/>
                        </a:spcAft>
                        <a:buClrTx/>
                        <a:buSzTx/>
                        <a:buFontTx/>
                        <a:buNone/>
                        <a:tabLst/>
                        <a:defRPr/>
                      </a:pPr>
                      <a:r>
                        <a:rPr lang="fr-CA" sz="3200" b="0" dirty="0">
                          <a:solidFill>
                            <a:srgbClr val="404040"/>
                          </a:solidFill>
                          <a:effectLst/>
                          <a:latin typeface="Arial" panose="020B0604020202020204" pitchFamily="34" charset="0"/>
                          <a:cs typeface="Arial" panose="020B0604020202020204" pitchFamily="34" charset="0"/>
                        </a:rPr>
                        <a:t>-</a:t>
                      </a:r>
                      <a:r>
                        <a:rPr lang="fr-CA" sz="3200" b="0" dirty="0" err="1">
                          <a:solidFill>
                            <a:srgbClr val="404040"/>
                          </a:solidFill>
                          <a:effectLst/>
                          <a:latin typeface="Arial" panose="020B0604020202020204" pitchFamily="34" charset="0"/>
                          <a:cs typeface="Arial" panose="020B0604020202020204" pitchFamily="34" charset="0"/>
                        </a:rPr>
                        <a:t>etc</a:t>
                      </a:r>
                      <a:endParaRPr lang="fr-CA"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750526"/>
                  </a:ext>
                </a:extLst>
              </a:tr>
              <a:tr h="549655">
                <a:tc>
                  <a:txBody>
                    <a:bodyPr/>
                    <a:lstStyle/>
                    <a:p>
                      <a:pPr algn="l"/>
                      <a:r>
                        <a:rPr lang="fr-CA" sz="3200" dirty="0">
                          <a:latin typeface="Arial" panose="020B0604020202020204" pitchFamily="34" charset="0"/>
                          <a:cs typeface="Arial" panose="020B0604020202020204" pitchFamily="34" charset="0"/>
                        </a:rPr>
                        <a:t>Fédération</a:t>
                      </a:r>
                      <a:r>
                        <a:rPr lang="fr-CA" sz="3200" baseline="0" dirty="0">
                          <a:latin typeface="Arial" panose="020B0604020202020204" pitchFamily="34" charset="0"/>
                          <a:cs typeface="Arial" panose="020B0604020202020204" pitchFamily="34" charset="0"/>
                        </a:rPr>
                        <a:t> des centres d’action bénévole du Québec</a:t>
                      </a:r>
                      <a:endParaRPr lang="fr-CA" sz="3200" dirty="0">
                        <a:latin typeface="Arial" panose="020B0604020202020204" pitchFamily="34" charset="0"/>
                        <a:cs typeface="Arial" panose="020B0604020202020204" pitchFamily="34" charset="0"/>
                      </a:endParaRPr>
                    </a:p>
                  </a:txBody>
                  <a:tcPr/>
                </a:tc>
                <a:tc>
                  <a:txBody>
                    <a:bodyPr/>
                    <a:lstStyle/>
                    <a:p>
                      <a:pPr algn="l"/>
                      <a:r>
                        <a:rPr lang="fr-CA" sz="32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C’est de mobiliser, de soutenir et de représenter les centres d’action bénévole (CAB) afin de stimuler la promotion, la reconnaissance et le développement des différentes pratiques de l’action bénévole au sein de la collectivité.</a:t>
                      </a:r>
                    </a:p>
                    <a:p>
                      <a:pPr algn="l"/>
                      <a:endParaRPr lang="fr-CA" sz="3200" b="0" i="0" u="none" strike="noStrike" cap="none" spc="0" baseline="0" dirty="0">
                        <a:ln>
                          <a:noFill/>
                        </a:ln>
                        <a:solidFill>
                          <a:schemeClr val="tx1"/>
                        </a:solidFill>
                        <a:effectLst/>
                        <a:uFillTx/>
                        <a:latin typeface="+mn-lt"/>
                        <a:ea typeface="+mn-ea"/>
                        <a:cs typeface="+mn-cs"/>
                        <a:sym typeface="Helvetica Neue Light"/>
                      </a:endParaRPr>
                    </a:p>
                    <a:p>
                      <a:pPr marL="0" marR="0" lvl="0" indent="0" algn="l" defTabSz="825500" eaLnBrk="1" fontAlgn="auto" latinLnBrk="0" hangingPunct="1">
                        <a:lnSpc>
                          <a:spcPct val="100000"/>
                        </a:lnSpc>
                        <a:spcBef>
                          <a:spcPts val="0"/>
                        </a:spcBef>
                        <a:spcAft>
                          <a:spcPts val="0"/>
                        </a:spcAft>
                        <a:buClrTx/>
                        <a:buSzTx/>
                        <a:buFontTx/>
                        <a:buNone/>
                        <a:tabLst/>
                        <a:defRPr/>
                      </a:pPr>
                      <a:r>
                        <a:rPr lang="fr-CA" sz="3200" dirty="0">
                          <a:latin typeface="Arial" panose="020B0604020202020204" pitchFamily="34" charset="0"/>
                          <a:cs typeface="Arial" panose="020B0604020202020204" pitchFamily="34" charset="0"/>
                        </a:rPr>
                        <a:t>Jebenevole.ca</a:t>
                      </a:r>
                    </a:p>
                    <a:p>
                      <a:pPr algn="l"/>
                      <a:endParaRPr lang="fr-CA"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3307939"/>
                  </a:ext>
                </a:extLst>
              </a:tr>
              <a:tr h="433938">
                <a:tc>
                  <a:txBody>
                    <a:bodyPr/>
                    <a:lstStyle/>
                    <a:p>
                      <a:pPr algn="l"/>
                      <a:r>
                        <a:rPr lang="fr-CA" sz="3200" dirty="0">
                          <a:latin typeface="Arial" panose="020B0604020202020204" pitchFamily="34" charset="0"/>
                          <a:cs typeface="Arial" panose="020B0604020202020204" pitchFamily="34" charset="0"/>
                        </a:rPr>
                        <a:t>Les Centres d’action bénévoles de la région</a:t>
                      </a:r>
                    </a:p>
                  </a:txBody>
                  <a:tcPr/>
                </a:tc>
                <a:tc>
                  <a:txBody>
                    <a:bodyPr/>
                    <a:lstStyle/>
                    <a:p>
                      <a:pPr algn="l"/>
                      <a:r>
                        <a:rPr lang="fr-CA" sz="32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Helvetica Neue Light"/>
                        </a:rPr>
                        <a:t>CAB des Moulins, CAB D'Autray, CAB MRC L’Assomption, CAB Brandon, CAB Matawinie et CAB de Montcalm</a:t>
                      </a:r>
                    </a:p>
                    <a:p>
                      <a:pPr algn="l"/>
                      <a:endParaRPr lang="fr-CA"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4157957"/>
                  </a:ext>
                </a:extLst>
              </a:tr>
              <a:tr h="433938">
                <a:tc>
                  <a:txBody>
                    <a:bodyPr/>
                    <a:lstStyle/>
                    <a:p>
                      <a:pPr algn="l"/>
                      <a:r>
                        <a:rPr lang="fr-CA" sz="3200" dirty="0">
                          <a:latin typeface="Arial" panose="020B0604020202020204" pitchFamily="34" charset="0"/>
                          <a:cs typeface="Arial" panose="020B0604020202020204" pitchFamily="34" charset="0"/>
                        </a:rPr>
                        <a:t>Bénévoles Canada</a:t>
                      </a:r>
                    </a:p>
                  </a:txBody>
                  <a:tcPr/>
                </a:tc>
                <a:tc>
                  <a:txBody>
                    <a:bodyPr/>
                    <a:lstStyle/>
                    <a:p>
                      <a:pPr algn="l"/>
                      <a:r>
                        <a:rPr lang="fr-CA" sz="3200" b="0" i="0" u="none" strike="noStrike" cap="none" spc="0" baseline="0" dirty="0">
                          <a:ln>
                            <a:noFill/>
                          </a:ln>
                          <a:solidFill>
                            <a:schemeClr val="tx1"/>
                          </a:solidFill>
                          <a:effectLst/>
                          <a:uFillTx/>
                          <a:latin typeface="+mn-lt"/>
                          <a:ea typeface="+mn-ea"/>
                          <a:cs typeface="+mn-cs"/>
                          <a:sym typeface="Helvetica Neue Light"/>
                        </a:rPr>
                        <a:t>Offrons du leadership et de l’expertise dans le domaine du bénévolat.</a:t>
                      </a:r>
                    </a:p>
                    <a:p>
                      <a:pPr algn="l"/>
                      <a:r>
                        <a:rPr lang="fr-CA" sz="3200" b="0" i="0" u="none" strike="noStrike" cap="none" spc="0" baseline="0" dirty="0">
                          <a:ln>
                            <a:noFill/>
                          </a:ln>
                          <a:solidFill>
                            <a:schemeClr val="tx1"/>
                          </a:solidFill>
                          <a:effectLst/>
                          <a:uFillTx/>
                          <a:latin typeface="+mn-lt"/>
                          <a:ea typeface="+mn-ea"/>
                          <a:cs typeface="+mn-cs"/>
                          <a:sym typeface="Helvetica Neue Light"/>
                        </a:rPr>
                        <a:t>Encourageons et facilitons la mobilisation des bénévoles.</a:t>
                      </a:r>
                    </a:p>
                    <a:p>
                      <a:pPr algn="l"/>
                      <a:r>
                        <a:rPr lang="fr-CA" sz="3200" b="0" i="0" u="none" strike="noStrike" cap="none" spc="0" baseline="0" dirty="0">
                          <a:ln>
                            <a:noFill/>
                          </a:ln>
                          <a:solidFill>
                            <a:schemeClr val="tx1"/>
                          </a:solidFill>
                          <a:effectLst/>
                          <a:uFillTx/>
                          <a:latin typeface="+mn-lt"/>
                          <a:ea typeface="+mn-ea"/>
                          <a:cs typeface="+mn-cs"/>
                          <a:sym typeface="Helvetica Neue Light"/>
                        </a:rPr>
                        <a:t>Regroupons tous les secteurs et collaborons et interagissons avec eux</a:t>
                      </a:r>
                    </a:p>
                    <a:p>
                      <a:pPr algn="l"/>
                      <a:endParaRPr lang="fr-CA"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25095886"/>
                  </a:ext>
                </a:extLst>
              </a:tr>
            </a:tbl>
          </a:graphicData>
        </a:graphic>
      </p:graphicFrame>
    </p:spTree>
    <p:extLst>
      <p:ext uri="{BB962C8B-B14F-4D97-AF65-F5344CB8AC3E}">
        <p14:creationId xmlns:p14="http://schemas.microsoft.com/office/powerpoint/2010/main" val="100243410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94F12EDB-2525-45D9-9BF3-BADB3D62530A}"/>
              </a:ext>
            </a:extLst>
          </p:cNvPr>
          <p:cNvSpPr txBox="1"/>
          <p:nvPr>
            <p:custDataLst>
              <p:tags r:id="rId5"/>
            </p:custDataLst>
          </p:nvPr>
        </p:nvSpPr>
        <p:spPr>
          <a:xfrm>
            <a:off x="1268490" y="512692"/>
            <a:ext cx="21840092" cy="134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750"/>
              </a:spcBef>
              <a:spcAft>
                <a:spcPts val="1500"/>
              </a:spcAft>
            </a:pPr>
            <a:r>
              <a:rPr lang="fr-CA" sz="8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AVEZ-VOUS DES QUESTIONS?</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5A0FB8B4-C101-4022-A7BB-EF9FF4635A10}"/>
              </a:ext>
            </a:extLst>
          </p:cNvPr>
          <p:cNvPicPr>
            <a:picLocks noChangeAspect="1"/>
          </p:cNvPicPr>
          <p:nvPr>
            <p:custDataLst>
              <p:tags r:id="rId6"/>
            </p:custDataLst>
          </p:nvPr>
        </p:nvPicPr>
        <p:blipFill>
          <a:blip r:embed="rId10"/>
          <a:stretch>
            <a:fillRect/>
          </a:stretch>
        </p:blipFill>
        <p:spPr>
          <a:xfrm rot="20526630">
            <a:off x="7440234" y="2450620"/>
            <a:ext cx="9138789" cy="7347466"/>
          </a:xfrm>
          <a:prstGeom prst="rect">
            <a:avLst/>
          </a:prstGeom>
        </p:spPr>
      </p:pic>
    </p:spTree>
    <p:extLst>
      <p:ext uri="{BB962C8B-B14F-4D97-AF65-F5344CB8AC3E}">
        <p14:creationId xmlns:p14="http://schemas.microsoft.com/office/powerpoint/2010/main" val="137300079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pic>
        <p:nvPicPr>
          <p:cNvPr id="7" name="Image 6">
            <a:hlinkClick r:id="rId9"/>
          </p:cNvPr>
          <p:cNvPicPr>
            <a:picLocks noChangeAspect="1"/>
          </p:cNvPicPr>
          <p:nvPr>
            <p:custDataLst>
              <p:tags r:id="rId5"/>
            </p:custDataLst>
          </p:nvPr>
        </p:nvPicPr>
        <p:blipFill>
          <a:blip r:embed="rId10"/>
          <a:stretch>
            <a:fillRect/>
          </a:stretch>
        </p:blipFill>
        <p:spPr>
          <a:xfrm>
            <a:off x="8048334" y="3987614"/>
            <a:ext cx="5466498" cy="5194486"/>
          </a:xfrm>
          <a:prstGeom prst="rect">
            <a:avLst/>
          </a:prstGeom>
        </p:spPr>
      </p:pic>
    </p:spTree>
    <p:extLst>
      <p:ext uri="{BB962C8B-B14F-4D97-AF65-F5344CB8AC3E}">
        <p14:creationId xmlns:p14="http://schemas.microsoft.com/office/powerpoint/2010/main" val="28438768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4"/>
            <a:extLst>
              <a:ext uri="{FF2B5EF4-FFF2-40B4-BE49-F238E27FC236}">
                <a16:creationId xmlns:a16="http://schemas.microsoft.com/office/drawing/2014/main" id="{C165AA3D-A847-46F4-A249-642094B76D34}"/>
              </a:ext>
            </a:extLst>
          </p:cNvPr>
          <p:cNvPicPr>
            <a:picLocks noChangeAspect="1"/>
          </p:cNvPicPr>
          <p:nvPr>
            <p:custDataLst>
              <p:tags r:id="rId1"/>
            </p:custDataLst>
          </p:nvPr>
        </p:nvPicPr>
        <p:blipFill>
          <a:blip r:embed="rId5"/>
          <a:stretch>
            <a:fillRect/>
          </a:stretch>
        </p:blipFill>
        <p:spPr>
          <a:xfrm>
            <a:off x="4722921" y="3446853"/>
            <a:ext cx="15278582" cy="9201510"/>
          </a:xfrm>
          <a:prstGeom prst="rect">
            <a:avLst/>
          </a:prstGeom>
        </p:spPr>
      </p:pic>
    </p:spTree>
    <p:extLst>
      <p:ext uri="{BB962C8B-B14F-4D97-AF65-F5344CB8AC3E}">
        <p14:creationId xmlns:p14="http://schemas.microsoft.com/office/powerpoint/2010/main" val="40422133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sp>
        <p:nvSpPr>
          <p:cNvPr id="3" name="Espace réservé du texte 2"/>
          <p:cNvSpPr>
            <a:spLocks noGrp="1"/>
          </p:cNvSpPr>
          <p:nvPr>
            <p:ph type="body" sz="quarter" idx="1"/>
            <p:custDataLst>
              <p:tags r:id="rId2"/>
            </p:custDataLst>
          </p:nvPr>
        </p:nvSpPr>
        <p:spPr/>
        <p:txBody>
          <a:bodyPr/>
          <a:lstStyle/>
          <a:p>
            <a:endParaRPr lang="fr-CA" dirty="0"/>
          </a:p>
        </p:txBody>
      </p:sp>
      <p:pic>
        <p:nvPicPr>
          <p:cNvPr id="4" name="Image 3"/>
          <p:cNvPicPr>
            <a:picLocks noChangeAspect="1"/>
          </p:cNvPicPr>
          <p:nvPr>
            <p:custDataLst>
              <p:tags r:id="rId3"/>
            </p:custDataLst>
          </p:nvPr>
        </p:nvPicPr>
        <p:blipFill>
          <a:blip r:embed="rId6"/>
          <a:stretch>
            <a:fillRect/>
          </a:stretch>
        </p:blipFill>
        <p:spPr>
          <a:xfrm>
            <a:off x="-201167" y="0"/>
            <a:ext cx="24585167" cy="13459968"/>
          </a:xfrm>
          <a:prstGeom prst="rect">
            <a:avLst/>
          </a:prstGeom>
        </p:spPr>
      </p:pic>
    </p:spTree>
    <p:extLst>
      <p:ext uri="{BB962C8B-B14F-4D97-AF65-F5344CB8AC3E}">
        <p14:creationId xmlns:p14="http://schemas.microsoft.com/office/powerpoint/2010/main" val="29345096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sp>
        <p:nvSpPr>
          <p:cNvPr id="3" name="Espace réservé du texte 2"/>
          <p:cNvSpPr>
            <a:spLocks noGrp="1"/>
          </p:cNvSpPr>
          <p:nvPr>
            <p:ph type="body" sz="quarter" idx="1"/>
            <p:custDataLst>
              <p:tags r:id="rId2"/>
            </p:custDataLst>
          </p:nvPr>
        </p:nvSpPr>
        <p:spPr/>
        <p:txBody>
          <a:bodyPr/>
          <a:lstStyle/>
          <a:p>
            <a:endParaRPr lang="fr-CA" dirty="0"/>
          </a:p>
        </p:txBody>
      </p:sp>
      <p:pic>
        <p:nvPicPr>
          <p:cNvPr id="5" name="Image 4"/>
          <p:cNvPicPr>
            <a:picLocks noChangeAspect="1"/>
          </p:cNvPicPr>
          <p:nvPr>
            <p:custDataLst>
              <p:tags r:id="rId3"/>
            </p:custDataLst>
          </p:nvPr>
        </p:nvPicPr>
        <p:blipFill>
          <a:blip r:embed="rId6"/>
          <a:stretch>
            <a:fillRect/>
          </a:stretch>
        </p:blipFill>
        <p:spPr>
          <a:xfrm>
            <a:off x="0" y="743803"/>
            <a:ext cx="24240220" cy="12660194"/>
          </a:xfrm>
          <a:prstGeom prst="rect">
            <a:avLst/>
          </a:prstGeom>
        </p:spPr>
      </p:pic>
    </p:spTree>
    <p:extLst>
      <p:ext uri="{BB962C8B-B14F-4D97-AF65-F5344CB8AC3E}">
        <p14:creationId xmlns:p14="http://schemas.microsoft.com/office/powerpoint/2010/main" val="354591581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sp>
        <p:nvSpPr>
          <p:cNvPr id="3" name="Espace réservé du texte 2"/>
          <p:cNvSpPr>
            <a:spLocks noGrp="1"/>
          </p:cNvSpPr>
          <p:nvPr>
            <p:ph type="body" sz="quarter" idx="1"/>
            <p:custDataLst>
              <p:tags r:id="rId2"/>
            </p:custDataLst>
          </p:nvPr>
        </p:nvSpPr>
        <p:spPr/>
        <p:txBody>
          <a:bodyPr/>
          <a:lstStyle/>
          <a:p>
            <a:endParaRPr lang="fr-CA" dirty="0"/>
          </a:p>
        </p:txBody>
      </p:sp>
      <p:pic>
        <p:nvPicPr>
          <p:cNvPr id="4" name="Image 3"/>
          <p:cNvPicPr>
            <a:picLocks noChangeAspect="1"/>
          </p:cNvPicPr>
          <p:nvPr>
            <p:custDataLst>
              <p:tags r:id="rId3"/>
            </p:custDataLst>
          </p:nvPr>
        </p:nvPicPr>
        <p:blipFill>
          <a:blip r:embed="rId6"/>
          <a:stretch>
            <a:fillRect/>
          </a:stretch>
        </p:blipFill>
        <p:spPr>
          <a:xfrm>
            <a:off x="0" y="53339"/>
            <a:ext cx="23902416" cy="13787121"/>
          </a:xfrm>
          <a:prstGeom prst="rect">
            <a:avLst/>
          </a:prstGeom>
        </p:spPr>
      </p:pic>
    </p:spTree>
    <p:extLst>
      <p:ext uri="{BB962C8B-B14F-4D97-AF65-F5344CB8AC3E}">
        <p14:creationId xmlns:p14="http://schemas.microsoft.com/office/powerpoint/2010/main" val="301935052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pic>
        <p:nvPicPr>
          <p:cNvPr id="8" name="Image 7">
            <a:hlinkClick r:id="rId9"/>
          </p:cNvPr>
          <p:cNvPicPr>
            <a:picLocks noChangeAspect="1"/>
          </p:cNvPicPr>
          <p:nvPr>
            <p:custDataLst>
              <p:tags r:id="rId5"/>
            </p:custDataLst>
          </p:nvPr>
        </p:nvPicPr>
        <p:blipFill>
          <a:blip r:embed="rId10"/>
          <a:stretch>
            <a:fillRect/>
          </a:stretch>
        </p:blipFill>
        <p:spPr>
          <a:xfrm>
            <a:off x="3618367" y="1773936"/>
            <a:ext cx="16864801" cy="10143835"/>
          </a:xfrm>
          <a:prstGeom prst="rect">
            <a:avLst/>
          </a:prstGeom>
        </p:spPr>
      </p:pic>
    </p:spTree>
    <p:extLst>
      <p:ext uri="{BB962C8B-B14F-4D97-AF65-F5344CB8AC3E}">
        <p14:creationId xmlns:p14="http://schemas.microsoft.com/office/powerpoint/2010/main" val="36476741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190EFA-4ED1-4CDC-8133-1A515A6162D9}"/>
              </a:ext>
            </a:extLst>
          </p:cNvPr>
          <p:cNvPicPr>
            <a:picLocks noChangeAspect="1"/>
          </p:cNvPicPr>
          <p:nvPr>
            <p:custDataLst>
              <p:tags r:id="rId1"/>
            </p:custDataLst>
          </p:nvPr>
        </p:nvPicPr>
        <p:blipFill>
          <a:blip r:embed="rId4"/>
          <a:stretch>
            <a:fillRect/>
          </a:stretch>
        </p:blipFill>
        <p:spPr>
          <a:xfrm>
            <a:off x="2593224" y="800423"/>
            <a:ext cx="19197551" cy="2815613"/>
          </a:xfrm>
          <a:prstGeom prst="rect">
            <a:avLst/>
          </a:prstGeom>
        </p:spPr>
      </p:pic>
      <p:pic>
        <p:nvPicPr>
          <p:cNvPr id="4" name="Image 3">
            <a:extLst>
              <a:ext uri="{FF2B5EF4-FFF2-40B4-BE49-F238E27FC236}">
                <a16:creationId xmlns:a16="http://schemas.microsoft.com/office/drawing/2014/main" id="{3E5DAB3F-5142-4C1A-8118-74FFF922E86F}"/>
              </a:ext>
            </a:extLst>
          </p:cNvPr>
          <p:cNvPicPr>
            <a:picLocks noChangeAspect="1"/>
          </p:cNvPicPr>
          <p:nvPr>
            <p:custDataLst>
              <p:tags r:id="rId2"/>
            </p:custDataLst>
          </p:nvPr>
        </p:nvPicPr>
        <p:blipFill>
          <a:blip r:embed="rId5"/>
          <a:stretch>
            <a:fillRect/>
          </a:stretch>
        </p:blipFill>
        <p:spPr>
          <a:xfrm>
            <a:off x="3492739" y="4319083"/>
            <a:ext cx="16465469" cy="6321207"/>
          </a:xfrm>
          <a:prstGeom prst="rect">
            <a:avLst/>
          </a:prstGeom>
        </p:spPr>
      </p:pic>
    </p:spTree>
    <p:extLst>
      <p:ext uri="{BB962C8B-B14F-4D97-AF65-F5344CB8AC3E}">
        <p14:creationId xmlns:p14="http://schemas.microsoft.com/office/powerpoint/2010/main" val="126634407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449732" y="773947"/>
            <a:ext cx="18743246" cy="1753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7000"/>
              </a:lnSpc>
              <a:spcAft>
                <a:spcPts val="2625"/>
              </a:spcAft>
            </a:pPr>
            <a:r>
              <a:rPr lang="fr-CA" sz="8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Outils de promotion du bénévolat</a:t>
            </a:r>
            <a:endPar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Image 8">
            <a:hlinkClick r:id="rId10"/>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4896181" y="4533900"/>
            <a:ext cx="12306849" cy="5371983"/>
          </a:xfrm>
          <a:prstGeom prst="rect">
            <a:avLst/>
          </a:prstGeom>
        </p:spPr>
      </p:pic>
    </p:spTree>
    <p:extLst>
      <p:ext uri="{BB962C8B-B14F-4D97-AF65-F5344CB8AC3E}">
        <p14:creationId xmlns:p14="http://schemas.microsoft.com/office/powerpoint/2010/main" val="8606699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816913" y="695553"/>
            <a:ext cx="19208200" cy="98786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7000"/>
              </a:lnSpc>
              <a:spcAft>
                <a:spcPts val="2625"/>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Volet 2: Valorisation, visibilité et reconnaissance des bénévoles</a:t>
            </a:r>
            <a:endParaRPr lang="fr-CA" sz="8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3000"/>
              </a:spcAft>
            </a:pPr>
            <a:endPar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L’engagement des municipalités et des organismes s’avère essentiel pour mener à bien la valorisation, la visibilité et la reconnaissance des bénévoles.  </a:t>
            </a: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Cet engagement doit être officiel et public afin de rendre visible cet engagement, et ce, en vue de le rendre attractif aux yeux des citoyens. </a:t>
            </a: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Loisir et Sport Lanaudière souhaitent sensibiliser la région sur l’importance de réaliser des activités relatives à la promotion et à la valorisation du bénévolat ainsi que des activités de réseautage.</a:t>
            </a: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46524058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pic>
        <p:nvPicPr>
          <p:cNvPr id="7" name="Image 6">
            <a:extLst>
              <a:ext uri="{FF2B5EF4-FFF2-40B4-BE49-F238E27FC236}">
                <a16:creationId xmlns:a16="http://schemas.microsoft.com/office/drawing/2014/main" id="{086D6BA6-1796-42DF-9514-2080991E09A4}"/>
              </a:ext>
            </a:extLst>
          </p:cNvPr>
          <p:cNvPicPr>
            <a:picLocks noChangeAspect="1"/>
          </p:cNvPicPr>
          <p:nvPr>
            <p:custDataLst>
              <p:tags r:id="rId5"/>
            </p:custDataLst>
          </p:nvPr>
        </p:nvPicPr>
        <p:blipFill>
          <a:blip r:embed="rId9"/>
          <a:stretch>
            <a:fillRect/>
          </a:stretch>
        </p:blipFill>
        <p:spPr>
          <a:xfrm>
            <a:off x="2532185" y="1424354"/>
            <a:ext cx="18692446" cy="10514500"/>
          </a:xfrm>
          <a:prstGeom prst="rect">
            <a:avLst/>
          </a:prstGeom>
        </p:spPr>
      </p:pic>
    </p:spTree>
    <p:extLst>
      <p:ext uri="{BB962C8B-B14F-4D97-AF65-F5344CB8AC3E}">
        <p14:creationId xmlns:p14="http://schemas.microsoft.com/office/powerpoint/2010/main" val="16042241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070722" y="-175054"/>
            <a:ext cx="18872555" cy="117652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CA" sz="8000" b="1" dirty="0">
                <a:solidFill>
                  <a:schemeClr val="tx1"/>
                </a:solidFill>
                <a:latin typeface="Arial" panose="020B0604020202020204" pitchFamily="34" charset="0"/>
                <a:cs typeface="Arial" panose="020B0604020202020204" pitchFamily="34" charset="0"/>
              </a:rPr>
              <a:t>Les Mérites lanaudois</a:t>
            </a:r>
          </a:p>
          <a:p>
            <a:endParaRPr lang="fr-CA" sz="8000" dirty="0">
              <a:solidFill>
                <a:schemeClr val="tx1"/>
              </a:solidFill>
              <a:latin typeface="Arial" panose="020B0604020202020204" pitchFamily="34" charset="0"/>
              <a:cs typeface="Arial" panose="020B0604020202020204" pitchFamily="34" charset="0"/>
            </a:endParaRPr>
          </a:p>
          <a:p>
            <a:endParaRPr lang="fr-CA" sz="1000" dirty="0">
              <a:solidFill>
                <a:schemeClr val="accent3">
                  <a:lumMod val="75000"/>
                </a:schemeClr>
              </a:solidFill>
              <a:latin typeface="Arial" panose="020B0604020202020204" pitchFamily="34" charset="0"/>
              <a:cs typeface="Arial" panose="020B0604020202020204" pitchFamily="34" charset="0"/>
            </a:endParaRPr>
          </a:p>
          <a:p>
            <a:endParaRPr lang="fr-CA" sz="1000" dirty="0">
              <a:solidFill>
                <a:schemeClr val="accent3">
                  <a:lumMod val="75000"/>
                </a:schemeClr>
              </a:solidFill>
              <a:latin typeface="Arial" panose="020B0604020202020204" pitchFamily="34" charset="0"/>
              <a:cs typeface="Arial" panose="020B0604020202020204" pitchFamily="34" charset="0"/>
            </a:endParaRPr>
          </a:p>
          <a:p>
            <a:pPr marL="1028700" lvl="1" indent="-571500" algn="l">
              <a:buFont typeface="Wingdings" panose="05000000000000000000" pitchFamily="2" charset="2"/>
              <a:buChar char="Ø"/>
            </a:pPr>
            <a:r>
              <a:rPr lang="fr-CA" sz="4000" b="0" dirty="0">
                <a:effectLst/>
                <a:latin typeface="Arial" panose="020B0604020202020204" pitchFamily="34" charset="0"/>
                <a:ea typeface="Calibri" panose="020F0502020204030204" pitchFamily="34" charset="0"/>
                <a:cs typeface="Arial" panose="020B0604020202020204" pitchFamily="34" charset="0"/>
              </a:rPr>
              <a:t>Un événement régional de reconnaissance multisectorielle favorisant la participation des organismes et des villes désireux de mettre en lumière des personnalités, des initiatives, des projets, des programmes</a:t>
            </a:r>
            <a:r>
              <a:rPr lang="fr-CA" sz="4000" b="0" dirty="0">
                <a:latin typeface="Arial" panose="020B0604020202020204" pitchFamily="34" charset="0"/>
                <a:ea typeface="Calibri" panose="020F0502020204030204" pitchFamily="34" charset="0"/>
                <a:cs typeface="Arial" panose="020B0604020202020204" pitchFamily="34" charset="0"/>
              </a:rPr>
              <a:t> et </a:t>
            </a:r>
            <a:r>
              <a:rPr lang="fr-CA" sz="4000" b="0" dirty="0">
                <a:effectLst/>
                <a:latin typeface="Arial" panose="020B0604020202020204" pitchFamily="34" charset="0"/>
                <a:ea typeface="Calibri" panose="020F0502020204030204" pitchFamily="34" charset="0"/>
                <a:cs typeface="Arial" panose="020B0604020202020204" pitchFamily="34" charset="0"/>
              </a:rPr>
              <a:t>des outils dans les différents secteurs d’activités (loisir, scolaire, loisir municipal, plein air, sport et activité</a:t>
            </a:r>
            <a:r>
              <a:rPr lang="fr-CA" sz="4000" b="0" dirty="0">
                <a:latin typeface="Arial" panose="020B0604020202020204" pitchFamily="34" charset="0"/>
                <a:ea typeface="Calibri" panose="020F0502020204030204" pitchFamily="34" charset="0"/>
                <a:cs typeface="Arial" panose="020B0604020202020204" pitchFamily="34" charset="0"/>
              </a:rPr>
              <a:t> physique)</a:t>
            </a:r>
            <a:endParaRPr lang="fr-CA" sz="4000" b="0" dirty="0">
              <a:effectLst/>
              <a:latin typeface="Arial" panose="020B0604020202020204" pitchFamily="34" charset="0"/>
              <a:ea typeface="Calibri" panose="020F0502020204030204" pitchFamily="34" charset="0"/>
              <a:cs typeface="Arial" panose="020B0604020202020204" pitchFamily="34" charset="0"/>
            </a:endParaRPr>
          </a:p>
          <a:p>
            <a:pPr marL="457200" lvl="1" indent="0" algn="l"/>
            <a:endParaRPr lang="fr-CA" sz="4000" b="0" dirty="0">
              <a:effectLst/>
              <a:latin typeface="Arial" panose="020B0604020202020204" pitchFamily="34" charset="0"/>
              <a:ea typeface="Calibri" panose="020F0502020204030204" pitchFamily="34" charset="0"/>
              <a:cs typeface="Arial" panose="020B0604020202020204" pitchFamily="34" charset="0"/>
            </a:endParaRPr>
          </a:p>
          <a:p>
            <a:pPr marL="1028700" lvl="1" indent="-571500" algn="l">
              <a:buFont typeface="Wingdings" panose="05000000000000000000" pitchFamily="2" charset="2"/>
              <a:buChar char="Ø"/>
            </a:pPr>
            <a:r>
              <a:rPr lang="fr-CA" sz="4000" b="0" dirty="0">
                <a:latin typeface="Arial" panose="020B0604020202020204" pitchFamily="34" charset="0"/>
                <a:cs typeface="Arial" panose="020B0604020202020204" pitchFamily="34" charset="0"/>
              </a:rPr>
              <a:t>Nous souhaitons tout de même mettre en valeur le travail de femmes, d’hommes et d’organismes de notre région qui, dans leur secteur d’activités, se sont distingués par la qualité exceptionnelle de leur implication individuelle ou en groupe. </a:t>
            </a:r>
            <a:r>
              <a:rPr lang="fr-CA" sz="4000" b="0" dirty="0">
                <a:solidFill>
                  <a:schemeClr val="tx1"/>
                </a:solidFill>
                <a:latin typeface="Arial" panose="020B0604020202020204" pitchFamily="34" charset="0"/>
                <a:cs typeface="Arial" panose="020B0604020202020204" pitchFamily="34" charset="0"/>
              </a:rPr>
              <a:t>Mentionnons que notre nouveau prix coup de cœur du comité de sélection</a:t>
            </a:r>
            <a:r>
              <a:rPr lang="fr-CA" sz="4000" b="0" i="1" dirty="0">
                <a:solidFill>
                  <a:schemeClr val="tx1"/>
                </a:solidFill>
                <a:latin typeface="Arial" panose="020B0604020202020204" pitchFamily="34" charset="0"/>
                <a:cs typeface="Arial" panose="020B0604020202020204" pitchFamily="34" charset="0"/>
              </a:rPr>
              <a:t>, «Prix en loisir et en sport Nathalie Teso-Wagner» </a:t>
            </a:r>
            <a:r>
              <a:rPr lang="fr-CA" sz="4000" b="0" dirty="0">
                <a:solidFill>
                  <a:schemeClr val="tx1"/>
                </a:solidFill>
                <a:latin typeface="Arial" panose="020B0604020202020204" pitchFamily="34" charset="0"/>
                <a:cs typeface="Arial" panose="020B0604020202020204" pitchFamily="34" charset="0"/>
              </a:rPr>
              <a:t>sera de retour à chaque année pour souligner l’engagement bénévole d’un individu visant à mettre en valeur son apport au loisir. </a:t>
            </a:r>
            <a:endParaRPr lang="fr-CA" sz="4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028700" lvl="1" indent="-571500" algn="l">
              <a:buFont typeface="Wingdings" panose="05000000000000000000" pitchFamily="2" charset="2"/>
              <a:buChar char="Ø"/>
            </a:pPr>
            <a:endParaRPr lang="fr-CA" sz="4000" b="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65990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914813" y="628146"/>
            <a:ext cx="22328909" cy="10700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r>
              <a:rPr lang="fr-CA" sz="8000" dirty="0">
                <a:solidFill>
                  <a:schemeClr val="tx1"/>
                </a:solidFill>
                <a:latin typeface="Arial" panose="020B0604020202020204" pitchFamily="34" charset="0"/>
                <a:cs typeface="Arial" panose="020B0604020202020204" pitchFamily="34" charset="0"/>
              </a:rPr>
              <a:t>2 catégories possibles:</a:t>
            </a:r>
          </a:p>
          <a:p>
            <a:pPr algn="l">
              <a:lnSpc>
                <a:spcPct val="107000"/>
              </a:lnSpc>
              <a:spcAft>
                <a:spcPts val="800"/>
              </a:spcAft>
            </a:pPr>
            <a:r>
              <a:rPr lang="fr-CA" sz="8000" dirty="0">
                <a:solidFill>
                  <a:schemeClr val="tx1"/>
                </a:solidFill>
                <a:latin typeface="Arial" panose="020B0604020202020204" pitchFamily="34" charset="0"/>
                <a:cs typeface="Arial" panose="020B0604020202020204" pitchFamily="34" charset="0"/>
              </a:rPr>
              <a:t> </a:t>
            </a:r>
            <a:endParaRPr lang="fr-CA" sz="4000" dirty="0">
              <a:solidFill>
                <a:schemeClr val="tx1"/>
              </a:solidFill>
              <a:latin typeface="Arial" panose="020B0604020202020204" pitchFamily="34" charset="0"/>
              <a:cs typeface="Arial" panose="020B0604020202020204" pitchFamily="34" charset="0"/>
            </a:endParaRPr>
          </a:p>
          <a:p>
            <a:pPr algn="l">
              <a:lnSpc>
                <a:spcPct val="107000"/>
              </a:lnSpc>
              <a:spcAft>
                <a:spcPts val="800"/>
              </a:spcAft>
            </a:pPr>
            <a:r>
              <a:rPr lang="fr-CA" sz="4000" dirty="0">
                <a:solidFill>
                  <a:schemeClr val="tx1"/>
                </a:solidFill>
                <a:latin typeface="Arial" panose="020B0604020202020204" pitchFamily="34" charset="0"/>
                <a:cs typeface="Arial" panose="020B0604020202020204" pitchFamily="34" charset="0"/>
              </a:rPr>
              <a:t>- Initiative individuelle ou collective</a:t>
            </a:r>
            <a:r>
              <a:rPr lang="fr-CA" sz="4000" b="0" dirty="0">
                <a:solidFill>
                  <a:schemeClr val="tx1"/>
                </a:solidFill>
                <a:latin typeface="Arial" panose="020B0604020202020204" pitchFamily="34" charset="0"/>
                <a:cs typeface="Arial" panose="020B0604020202020204" pitchFamily="34" charset="0"/>
              </a:rPr>
              <a:t> </a:t>
            </a:r>
          </a:p>
          <a:p>
            <a:pPr algn="l">
              <a:lnSpc>
                <a:spcPct val="107000"/>
              </a:lnSpc>
              <a:spcAft>
                <a:spcPts val="800"/>
              </a:spcAft>
            </a:pPr>
            <a:r>
              <a:rPr lang="fr-CA" sz="4000" b="0" dirty="0">
                <a:latin typeface="Arial" panose="020B0604020202020204" pitchFamily="34" charset="0"/>
                <a:cs typeface="Arial" panose="020B0604020202020204" pitchFamily="34" charset="0"/>
              </a:rPr>
              <a:t>Cette catégorie identifie une initiative visant à mettre en place un projet, un programme, une démarche, une réalisation, un outil, etc. ayant permis de soutenir l’action bénévole au sein d’une organisation ainsi qu’une mise en valeur et visibilité de ses bénévoles (administrateurs, entraîneurs, directeur musical, officiel, chef d’orchestre, responsable d’événements). Cette initiative doit être développée et réalisée par un individu ou un groupe au cours des trois (3) dernières années. </a:t>
            </a:r>
          </a:p>
          <a:p>
            <a:pPr algn="l">
              <a:lnSpc>
                <a:spcPct val="107000"/>
              </a:lnSpc>
              <a:spcAft>
                <a:spcPts val="800"/>
              </a:spcAft>
            </a:pPr>
            <a:endParaRPr lang="fr-CA" sz="4000" b="0" dirty="0">
              <a:latin typeface="Arial" panose="020B0604020202020204" pitchFamily="34" charset="0"/>
              <a:cs typeface="Arial" panose="020B0604020202020204" pitchFamily="34" charset="0"/>
            </a:endParaRPr>
          </a:p>
          <a:p>
            <a:pPr algn="l">
              <a:lnSpc>
                <a:spcPct val="107000"/>
              </a:lnSpc>
              <a:spcAft>
                <a:spcPts val="800"/>
              </a:spcAft>
            </a:pPr>
            <a:r>
              <a:rPr lang="fr-CA" sz="4000" dirty="0">
                <a:solidFill>
                  <a:schemeClr val="tx1"/>
                </a:solidFill>
                <a:latin typeface="Arial" panose="020B0604020202020204" pitchFamily="34" charset="0"/>
                <a:cs typeface="Arial" panose="020B0604020202020204" pitchFamily="34" charset="0"/>
              </a:rPr>
              <a:t>- Reconnaissance individuelle ou collective</a:t>
            </a:r>
          </a:p>
          <a:p>
            <a:pPr algn="l">
              <a:lnSpc>
                <a:spcPct val="107000"/>
              </a:lnSpc>
              <a:spcAft>
                <a:spcPts val="800"/>
              </a:spcAft>
            </a:pPr>
            <a:r>
              <a:rPr lang="fr-CA" sz="4000" b="0" dirty="0">
                <a:latin typeface="Arial" panose="020B0604020202020204" pitchFamily="34" charset="0"/>
                <a:cs typeface="Arial" panose="020B0604020202020204" pitchFamily="34" charset="0"/>
              </a:rPr>
              <a:t>Cette catégorie reconnaît l’engagement bénévole en loisir et en sport d’un individu ou d’un groupe dans différents secteurs ou activités. </a:t>
            </a:r>
            <a:endParaRPr lang="fr-CA"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90790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504373" y="291818"/>
            <a:ext cx="22328909" cy="110073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7000"/>
              </a:lnSpc>
              <a:spcAft>
                <a:spcPts val="800"/>
              </a:spcAft>
            </a:pPr>
            <a:r>
              <a:rPr lang="fr-CA" sz="8000" dirty="0">
                <a:solidFill>
                  <a:schemeClr val="tx1"/>
                </a:solidFill>
                <a:effectLst/>
                <a:latin typeface="Arial" panose="020B0604020202020204" pitchFamily="34" charset="0"/>
                <a:ea typeface="Calibri" panose="020F0502020204030204" pitchFamily="34" charset="0"/>
                <a:cs typeface="Arial" panose="020B0604020202020204" pitchFamily="34" charset="0"/>
              </a:rPr>
              <a:t>L’organisme partenaire</a:t>
            </a:r>
          </a:p>
          <a:p>
            <a:pPr algn="l">
              <a:lnSpc>
                <a:spcPct val="107000"/>
              </a:lnSpc>
              <a:spcAft>
                <a:spcPts val="800"/>
              </a:spcAft>
            </a:pPr>
            <a:endParaRPr lang="fr-CA" sz="4000" b="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fr-CA" sz="4000" b="0" dirty="0">
                <a:effectLst/>
                <a:latin typeface="Arial" panose="020B0604020202020204" pitchFamily="34" charset="0"/>
                <a:ea typeface="Calibri" panose="020F0502020204030204" pitchFamily="34" charset="0"/>
                <a:cs typeface="Arial" panose="020B0604020202020204" pitchFamily="34" charset="0"/>
              </a:rPr>
              <a:t>L</a:t>
            </a:r>
            <a:r>
              <a:rPr lang="fr-CA" sz="4000" b="0" dirty="0">
                <a:latin typeface="Arial" panose="020B0604020202020204" pitchFamily="34" charset="0"/>
                <a:ea typeface="Calibri" panose="020F0502020204030204" pitchFamily="34" charset="0"/>
                <a:cs typeface="Arial" panose="020B0604020202020204" pitchFamily="34" charset="0"/>
              </a:rPr>
              <a:t>’organisme </a:t>
            </a:r>
            <a:r>
              <a:rPr lang="fr-CA" sz="4000" b="0" dirty="0">
                <a:effectLst/>
                <a:latin typeface="Arial" panose="020B0604020202020204" pitchFamily="34" charset="0"/>
                <a:ea typeface="Calibri" panose="020F0502020204030204" pitchFamily="34" charset="0"/>
                <a:cs typeface="Arial" panose="020B0604020202020204" pitchFamily="34" charset="0"/>
              </a:rPr>
              <a:t>décide lui-même du type de reconnaissance qu’il désire réaliser, par exemple une reconnaissance individuelle ou collective et/ou une initiative individuelle ou collective dans tout secteur confondu.</a:t>
            </a:r>
          </a:p>
          <a:p>
            <a:pPr algn="l">
              <a:lnSpc>
                <a:spcPct val="107000"/>
              </a:lnSpc>
              <a:spcAft>
                <a:spcPts val="800"/>
              </a:spcAft>
            </a:pPr>
            <a:endParaRPr lang="fr-CA"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3200" b="0" dirty="0">
                <a:effectLst/>
                <a:latin typeface="Calibri" panose="020F0502020204030204" pitchFamily="34" charset="0"/>
                <a:ea typeface="Calibri" panose="020F0502020204030204" pitchFamily="34" charset="0"/>
                <a:cs typeface="Times New Roman" panose="02020603050405020304" pitchFamily="18" charset="0"/>
              </a:rPr>
              <a:t> </a:t>
            </a:r>
            <a:endParaRPr lang="fr-CA" sz="2400" b="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fr-CA" sz="3200" dirty="0"/>
              <a:t>En 2020, pour la 20</a:t>
            </a:r>
            <a:r>
              <a:rPr lang="fr-CA" sz="3200" baseline="30000" dirty="0"/>
              <a:t>e</a:t>
            </a:r>
            <a:r>
              <a:rPr lang="fr-CA" sz="3200" dirty="0"/>
              <a:t> éditions,  les organismes partenaires furent :</a:t>
            </a:r>
          </a:p>
          <a:p>
            <a:pPr algn="l"/>
            <a:endParaRPr lang="fr-CA" sz="3200" dirty="0"/>
          </a:p>
          <a:p>
            <a:pPr algn="l"/>
            <a:r>
              <a:rPr lang="fr-CA" sz="3200" dirty="0"/>
              <a:t> • ARLPHL (L’Association régionale de loisirs pour personnes handicapées Lanaudière) </a:t>
            </a:r>
          </a:p>
          <a:p>
            <a:pPr algn="l"/>
            <a:r>
              <a:rPr lang="fr-CA" sz="3200" dirty="0"/>
              <a:t>   un prix dans la catégorie reconnaissance individuelle – bénévole auprès des personnes handicapées.</a:t>
            </a:r>
          </a:p>
          <a:p>
            <a:pPr algn="l"/>
            <a:endParaRPr lang="fr-CA" sz="3200" dirty="0"/>
          </a:p>
          <a:p>
            <a:pPr algn="l"/>
            <a:r>
              <a:rPr lang="fr-CA" sz="3200" dirty="0"/>
              <a:t> • TPDSL (Table des Partenaires en développement social de Lanaudière) </a:t>
            </a:r>
          </a:p>
          <a:p>
            <a:pPr algn="l"/>
            <a:r>
              <a:rPr lang="fr-CA" sz="3200" dirty="0"/>
              <a:t>   un prix dans la catégorie initiative collective auprès d’un groupe de bénévoles. </a:t>
            </a:r>
          </a:p>
          <a:p>
            <a:pPr algn="l"/>
            <a:endParaRPr lang="fr-CA" sz="3200" dirty="0"/>
          </a:p>
          <a:p>
            <a:pPr algn="l"/>
            <a:r>
              <a:rPr lang="fr-CA" sz="3200" dirty="0"/>
              <a:t>• FADOQ (Fédération de l'Âge d'Or du Québec) Lanaudière</a:t>
            </a:r>
          </a:p>
          <a:p>
            <a:pPr algn="l"/>
            <a:r>
              <a:rPr lang="fr-CA" sz="3200" dirty="0"/>
              <a:t>  un prix dans la catégorie reconnaissance collective auprès d’un groupe de bénévoles du réseau.</a:t>
            </a: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12484744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994419" y="3018543"/>
            <a:ext cx="21953504"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CA" sz="40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Présentation d’une capsule vidéo d’une récipiendaire</a:t>
            </a:r>
          </a:p>
          <a:p>
            <a:pPr marL="0" marR="0" indent="0" algn="ctr" defTabSz="825500" rtl="0" fontAlgn="auto" latinLnBrk="0" hangingPunct="0">
              <a:lnSpc>
                <a:spcPct val="100000"/>
              </a:lnSpc>
              <a:spcBef>
                <a:spcPts val="0"/>
              </a:spcBef>
              <a:spcAft>
                <a:spcPts val="0"/>
              </a:spcAft>
              <a:buClrTx/>
              <a:buSzTx/>
              <a:buFontTx/>
              <a:buNone/>
              <a:tabLst/>
            </a:pPr>
            <a:r>
              <a:rPr kumimoji="0" lang="fr-CA" sz="40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 lors des Mérites loisir </a:t>
            </a:r>
            <a:r>
              <a:rPr lang="fr-CA" sz="4000" dirty="0">
                <a:latin typeface="Arial" panose="020B0604020202020204" pitchFamily="34" charset="0"/>
                <a:cs typeface="Arial" panose="020B0604020202020204" pitchFamily="34" charset="0"/>
              </a:rPr>
              <a:t>l</a:t>
            </a:r>
            <a:r>
              <a:rPr kumimoji="0" lang="fr-CA" sz="40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anaudois</a:t>
            </a:r>
          </a:p>
          <a:p>
            <a:pPr marL="0" marR="0" indent="0" algn="ctr" defTabSz="825500" rtl="0" fontAlgn="auto" latinLnBrk="0" hangingPunct="0">
              <a:lnSpc>
                <a:spcPct val="100000"/>
              </a:lnSpc>
              <a:spcBef>
                <a:spcPts val="0"/>
              </a:spcBef>
              <a:spcAft>
                <a:spcPts val="0"/>
              </a:spcAft>
              <a:buClrTx/>
              <a:buSzTx/>
              <a:buFontTx/>
              <a:buNone/>
              <a:tabLst/>
            </a:pPr>
            <a:endParaRPr lang="fr-CA" sz="4000" dirty="0">
              <a:latin typeface="Arial" panose="020B060402020202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r>
              <a:rPr lang="fr-CA" dirty="0">
                <a:hlinkClick r:id="rId10"/>
              </a:rPr>
              <a:t>https://www.youtube.com/watch?v=cKvJ1Owr3nQ</a:t>
            </a:r>
            <a:endParaRPr lang="fr-CA" dirty="0"/>
          </a:p>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6" name="Rectangle 15">
            <a:extLst>
              <a:ext uri="{FF2B5EF4-FFF2-40B4-BE49-F238E27FC236}">
                <a16:creationId xmlns:a16="http://schemas.microsoft.com/office/drawing/2014/main" id="{A778942A-850B-4F20-8A78-F4AD2036DE7D}"/>
              </a:ext>
            </a:extLst>
          </p:cNvPr>
          <p:cNvSpPr>
            <a:spLocks noChangeArrowheads="1"/>
          </p:cNvSpPr>
          <p:nvPr>
            <p:custDataLst>
              <p:tags r:id="rId6"/>
            </p:custDataLst>
          </p:nvPr>
        </p:nvSpPr>
        <p:spPr bwMode="auto">
          <a:xfrm>
            <a:off x="0" y="1914525"/>
            <a:ext cx="2438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dirty="0"/>
          </a:p>
        </p:txBody>
      </p:sp>
    </p:spTree>
    <p:extLst>
      <p:ext uri="{BB962C8B-B14F-4D97-AF65-F5344CB8AC3E}">
        <p14:creationId xmlns:p14="http://schemas.microsoft.com/office/powerpoint/2010/main" val="263856989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10"/>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504373" y="4902285"/>
            <a:ext cx="21953504" cy="6249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4000" b="0" i="0" u="none" strike="noStrike" cap="none" normalizeH="0" baseline="0" dirty="0">
                <a:ln>
                  <a:noFill/>
                </a:ln>
                <a:solidFill>
                  <a:srgbClr val="404040"/>
                </a:solidFill>
                <a:effectLst/>
                <a:latin typeface="Arial" panose="020B0604020202020204" pitchFamily="34" charset="0"/>
                <a:ea typeface="Times New Roman" panose="02020603050405020304" pitchFamily="18" charset="0"/>
                <a:cs typeface="Arial" panose="020B0604020202020204" pitchFamily="34" charset="0"/>
              </a:rPr>
              <a:t>Nous coordonnons le </a:t>
            </a:r>
            <a:r>
              <a:rPr kumimoji="0" lang="fr-CA" altLang="fr-FR" sz="4000" b="1" i="0" u="none" strike="noStrike" cap="none" normalizeH="0" baseline="0" dirty="0">
                <a:ln>
                  <a:noFill/>
                </a:ln>
                <a:solidFill>
                  <a:srgbClr val="404040"/>
                </a:solidFill>
                <a:effectLst/>
                <a:latin typeface="Arial" panose="020B0604020202020204" pitchFamily="34" charset="0"/>
                <a:ea typeface="Times New Roman" panose="02020603050405020304" pitchFamily="18" charset="0"/>
                <a:cs typeface="Arial" panose="020B0604020202020204" pitchFamily="34" charset="0"/>
              </a:rPr>
              <a:t>Prix du bénévolat en loisir et en sport Dollard-Morin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altLang="fr-FR"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altLang="fr-FR"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4000" b="0" i="0" u="none" strike="noStrike" cap="none" normalizeH="0" baseline="0" dirty="0">
                <a:ln>
                  <a:noFill/>
                </a:ln>
                <a:solidFill>
                  <a:srgbClr val="404040"/>
                </a:solidFill>
                <a:effectLst/>
                <a:latin typeface="Arial" panose="020B0604020202020204" pitchFamily="34" charset="0"/>
                <a:ea typeface="Times New Roman" panose="02020603050405020304" pitchFamily="18" charset="0"/>
                <a:cs typeface="Arial" panose="020B0604020202020204" pitchFamily="34" charset="0"/>
              </a:rPr>
              <a:t>Chaque lauréate et lauréat reçoit, lors de la cérémonie nationale, un trophée ainsi qu’une épinglette symbolisant la personne au cœur du développement et de l’organisation du loisir et du sport.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CA" altLang="fr-FR" sz="4000" b="0" i="0" u="none" strike="noStrike" cap="none" normalizeH="0" baseline="0" dirty="0">
              <a:ln>
                <a:noFill/>
              </a:ln>
              <a:solidFill>
                <a:srgbClr val="40404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CA" altLang="fr-FR" sz="4000" b="0" dirty="0">
                <a:solidFill>
                  <a:srgbClr val="404040"/>
                </a:solidFill>
                <a:latin typeface="Arial" panose="020B0604020202020204" pitchFamily="34" charset="0"/>
                <a:cs typeface="Arial" panose="020B0604020202020204" pitchFamily="34" charset="0"/>
              </a:rPr>
              <a:t>Lauréat en 2020 fut Monsieur Jean-Marc Perreault </a:t>
            </a:r>
            <a:endParaRPr kumimoji="0" lang="fr-CA" altLang="fr-FR"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gn="l">
              <a:lnSpc>
                <a:spcPct val="107000"/>
              </a:lnSpc>
              <a:spcAft>
                <a:spcPts val="800"/>
              </a:spcAft>
            </a:pPr>
            <a:r>
              <a:rPr lang="fr-CA" sz="4000" dirty="0">
                <a:effectLst/>
                <a:latin typeface="Calibri" panose="020F0502020204030204" pitchFamily="34" charset="0"/>
                <a:ea typeface="Calibri" panose="020F0502020204030204" pitchFamily="34" charset="0"/>
                <a:cs typeface="Times New Roman" panose="02020603050405020304" pitchFamily="18" charset="0"/>
                <a:hlinkClick r:id="rId11"/>
              </a:rPr>
              <a:t>https://www.youtube.com/watch?v=1SF0Zd_i0Vw</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1037" name="Image 1">
            <a:extLst>
              <a:ext uri="{FF2B5EF4-FFF2-40B4-BE49-F238E27FC236}">
                <a16:creationId xmlns:a16="http://schemas.microsoft.com/office/drawing/2014/main" id="{7E488FBA-ECAD-49F8-A0DC-78F27020AD2E}"/>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2250831" y="279216"/>
            <a:ext cx="11218985" cy="28706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778942A-850B-4F20-8A78-F4AD2036DE7D}"/>
              </a:ext>
            </a:extLst>
          </p:cNvPr>
          <p:cNvSpPr>
            <a:spLocks noChangeArrowheads="1"/>
          </p:cNvSpPr>
          <p:nvPr>
            <p:custDataLst>
              <p:tags r:id="rId7"/>
            </p:custDataLst>
          </p:nvPr>
        </p:nvSpPr>
        <p:spPr bwMode="auto">
          <a:xfrm>
            <a:off x="0" y="1914525"/>
            <a:ext cx="2438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dirty="0"/>
          </a:p>
        </p:txBody>
      </p:sp>
    </p:spTree>
    <p:extLst>
      <p:ext uri="{BB962C8B-B14F-4D97-AF65-F5344CB8AC3E}">
        <p14:creationId xmlns:p14="http://schemas.microsoft.com/office/powerpoint/2010/main" val="196661650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778000" y="280000"/>
            <a:ext cx="19634200" cy="10306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7000"/>
              </a:lnSpc>
              <a:spcAft>
                <a:spcPts val="800"/>
              </a:spcAft>
            </a:pPr>
            <a:r>
              <a:rPr lang="fr-CA" sz="8000" b="1" kern="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Prix Hommage bénévolat-Québec</a:t>
            </a:r>
            <a:endParaRPr lang="fr-CA" sz="8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3000"/>
              </a:spcAft>
            </a:pPr>
            <a:endParaRPr lang="fr-CA" sz="4000" dirty="0">
              <a:solidFill>
                <a:srgbClr val="40404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Arial" panose="020B0604020202020204" pitchFamily="34" charset="0"/>
              </a:rPr>
              <a:t>Au Québec, des milliers de femmes et d’hommes sont bénévoles. Toutes ces personnes méritent notre reconnaissance. Faites partie de celles et ceux qui leur disent merci en les proposant pour le Prix Hommage bénévolat-Québec, l’une des plus hautes distinctions gouvernementales en matière d’action bénévole.</a:t>
            </a:r>
            <a:endParaRPr lang="fr-CA" sz="4000" b="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Arial" panose="020B0604020202020204" pitchFamily="34" charset="0"/>
              </a:rPr>
              <a:t>Dites-lui merci!</a:t>
            </a:r>
            <a:endParaRPr lang="fr-CA" sz="4000" b="0" dirty="0">
              <a:effectLst/>
              <a:latin typeface="Arial" panose="020B0604020202020204" pitchFamily="34" charset="0"/>
              <a:ea typeface="Calibri" panose="020F0502020204030204" pitchFamily="34" charset="0"/>
              <a:cs typeface="Arial" panose="020B0604020202020204" pitchFamily="34"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Arial" panose="020B0604020202020204" pitchFamily="34" charset="0"/>
              </a:rPr>
              <a:t>Les lauréates et les lauréats seront connus lors de la soirée de remise des prix, au printemps 2021. Lors de cette semaine de l’action bénévole du Québec, les Prix Hommage bénévolat Québec sont remis par le gouvernement du Québec afin de souligner l’engagement et la contribution de bénévoles et d’organismes de toutes les régions du Québec.</a:t>
            </a:r>
            <a:endParaRPr kumimoji="0" lang="fr-CA" sz="3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36725846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3464"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311965" y="399641"/>
            <a:ext cx="22382239" cy="13207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7000"/>
              </a:lnSpc>
              <a:spcBef>
                <a:spcPts val="750"/>
              </a:spcBef>
              <a:spcAft>
                <a:spcPts val="1500"/>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Table de promotion du bénévolat Lanaudière</a:t>
            </a:r>
            <a:endParaRPr lang="fr-CA" sz="8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3000"/>
              </a:spcAft>
            </a:pPr>
            <a:r>
              <a:rPr lang="fr-CA" sz="40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La table a été mise en place à l’occasion de l’Année internationale des bénévoles en 2001.</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Elle a pour but de promouvoir le bénévolat intersectoriel dans la région.  La table a comme objectif :</a:t>
            </a:r>
            <a:endParaRPr lang="fr-CA" sz="40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Organiser un événement régional soulignant la journée internationale des bénévoles </a:t>
            </a:r>
          </a:p>
          <a:p>
            <a:pPr lvl="0" algn="l">
              <a:lnSpc>
                <a:spcPct val="107000"/>
              </a:lnSpc>
              <a:spcAft>
                <a:spcPts val="800"/>
              </a:spcAft>
              <a:buSzPts val="1000"/>
              <a:tabLst>
                <a:tab pos="457200" algn="l"/>
              </a:tabLst>
            </a:pPr>
            <a:r>
              <a:rPr lang="fr-CA" sz="4000" b="0" dirty="0">
                <a:solidFill>
                  <a:srgbClr val="212529"/>
                </a:solidFill>
                <a:latin typeface="Arial" panose="020B0604020202020204" pitchFamily="34" charset="0"/>
                <a:ea typeface="Times New Roman" panose="02020603050405020304" pitchFamily="18" charset="0"/>
                <a:cs typeface="Times New Roman" panose="02020603050405020304" pitchFamily="18" charset="0"/>
              </a:rPr>
              <a:t>	</a:t>
            </a: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(5 décembre)</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Promouvoir annuellement les activités dans le cadre de la Semaine de l’action bénévole</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Favoriser la mise en commun des formations offertes aux bénévoles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Valoriser la reconnaissance de l’action bénévole</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La table de concertation est composée d’organismes regroupant des bénévoles de différents secteurs d’activité (communautaire, loisir, culture, environnement, pastorale, santé, services sociaux et aînés).</a:t>
            </a: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hlinkClick r:id="rId9"/>
              </a:rPr>
              <a:t>https://lslanaudiere.sharepoint.com/sites/SLL_DATA/APPS/BÉNÉVOLAT/table_promotion_benevolat/2020-2021/TPBL%20-%20mot%205%20décembre%202020.mp4</a:t>
            </a:r>
            <a:endPar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ct val="107000"/>
              </a:lnSpc>
              <a:spcAft>
                <a:spcPts val="3000"/>
              </a:spcAft>
            </a:pPr>
            <a:endParaRPr kumimoji="0" lang="fr-CA" sz="3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0391393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pic>
        <p:nvPicPr>
          <p:cNvPr id="4" name="Image 3">
            <a:extLst>
              <a:ext uri="{FF2B5EF4-FFF2-40B4-BE49-F238E27FC236}">
                <a16:creationId xmlns:a16="http://schemas.microsoft.com/office/drawing/2014/main" id="{9A354972-7DA2-401F-A536-F4E1AF4F91C2}"/>
              </a:ext>
            </a:extLst>
          </p:cNvPr>
          <p:cNvPicPr>
            <a:picLocks noChangeAspect="1"/>
          </p:cNvPicPr>
          <p:nvPr>
            <p:custDataLst>
              <p:tags r:id="rId2"/>
            </p:custDataLst>
          </p:nvPr>
        </p:nvPicPr>
        <p:blipFill>
          <a:blip r:embed="rId4"/>
          <a:stretch>
            <a:fillRect/>
          </a:stretch>
        </p:blipFill>
        <p:spPr>
          <a:xfrm>
            <a:off x="0" y="571899"/>
            <a:ext cx="24384000" cy="13361909"/>
          </a:xfrm>
          <a:prstGeom prst="rect">
            <a:avLst/>
          </a:prstGeom>
        </p:spPr>
      </p:pic>
    </p:spTree>
    <p:extLst>
      <p:ext uri="{BB962C8B-B14F-4D97-AF65-F5344CB8AC3E}">
        <p14:creationId xmlns:p14="http://schemas.microsoft.com/office/powerpoint/2010/main" val="116958623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2971800" y="4667467"/>
            <a:ext cx="19634200" cy="16554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endParaRPr lang="fr-CA"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58347C8A-596D-4C92-A3EE-ECFCF7168A0C}"/>
              </a:ext>
            </a:extLst>
          </p:cNvPr>
          <p:cNvSpPr txBox="1"/>
          <p:nvPr>
            <p:custDataLst>
              <p:tags r:id="rId6"/>
            </p:custDataLst>
          </p:nvPr>
        </p:nvSpPr>
        <p:spPr>
          <a:xfrm>
            <a:off x="914400" y="20783"/>
            <a:ext cx="23051832" cy="12164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2625"/>
              </a:spcAft>
            </a:pPr>
            <a:r>
              <a:rPr lang="fr-CA" sz="8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Volet 3: Formation</a:t>
            </a:r>
          </a:p>
          <a:p>
            <a:pPr>
              <a:lnSpc>
                <a:spcPct val="107000"/>
              </a:lnSpc>
              <a:spcAft>
                <a:spcPts val="2625"/>
              </a:spcAft>
            </a:pPr>
            <a:endParaRPr lang="fr-CA" sz="9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Des formations portant sur la gouvernance et problématique générale des organismes à but non lucratif sont disponibles.  Voici des exemples :</a:t>
            </a:r>
            <a:endParaRPr lang="fr-CA" sz="40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Animation de réunions et procédures d’assemblées;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Bien s’outiller pour communiquer;</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Gestion des bénévoles lors des événements;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Comment lire les états financiers;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Gestion de conflits;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Motivation et encadrement des bénévoles;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Planification financière; outils pour la gestion du fonds de roulement;</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Planification stratégique;</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Pouvoirs, rôles et responsabilités des administrateurs;</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SzPts val="1000"/>
              <a:buFont typeface="Symbol" panose="05050102010706020507" pitchFamily="18" charset="2"/>
              <a:buChar char=""/>
              <a:tabLst>
                <a:tab pos="457200" algn="l"/>
              </a:tabLst>
            </a:pPr>
            <a:r>
              <a:rPr lang="fr-CA" sz="4000" b="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Structure juridique et règlements généraux.</a:t>
            </a:r>
            <a:endParaRPr lang="fr-CA" sz="4000" b="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3000"/>
              </a:spcAft>
            </a:pPr>
            <a:r>
              <a:rPr lang="fr-CA" sz="4000" b="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Selon la demande, Loisir et Sport, Lanaudière peut concocter des formations adaptées au milieu.</a:t>
            </a:r>
            <a:endParaRPr lang="fr-CA" sz="40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78985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8"/>
          <a:stretch>
            <a:fillRect/>
          </a:stretch>
        </p:blipFill>
        <p:spPr>
          <a:xfrm>
            <a:off x="0" y="-20783"/>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6" name="ZoneTexte 5">
            <a:extLst>
              <a:ext uri="{FF2B5EF4-FFF2-40B4-BE49-F238E27FC236}">
                <a16:creationId xmlns:a16="http://schemas.microsoft.com/office/drawing/2014/main" id="{BC7C030A-C8D6-44AF-872C-D4A3A414D898}"/>
              </a:ext>
            </a:extLst>
          </p:cNvPr>
          <p:cNvSpPr txBox="1"/>
          <p:nvPr>
            <p:custDataLst>
              <p:tags r:id="rId4"/>
            </p:custDataLst>
          </p:nvPr>
        </p:nvSpPr>
        <p:spPr>
          <a:xfrm>
            <a:off x="5990359" y="5978328"/>
            <a:ext cx="1239635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dirty="0"/>
              <a:t> </a:t>
            </a:r>
          </a:p>
        </p:txBody>
      </p:sp>
      <p:sp>
        <p:nvSpPr>
          <p:cNvPr id="4" name="ZoneTexte 3">
            <a:extLst>
              <a:ext uri="{FF2B5EF4-FFF2-40B4-BE49-F238E27FC236}">
                <a16:creationId xmlns:a16="http://schemas.microsoft.com/office/drawing/2014/main" id="{248F1297-6B2D-4198-971F-75124B471B7E}"/>
              </a:ext>
            </a:extLst>
          </p:cNvPr>
          <p:cNvSpPr txBox="1"/>
          <p:nvPr>
            <p:custDataLst>
              <p:tags r:id="rId5"/>
            </p:custDataLst>
          </p:nvPr>
        </p:nvSpPr>
        <p:spPr>
          <a:xfrm>
            <a:off x="1900115" y="163947"/>
            <a:ext cx="22084678" cy="11628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spcAft>
                <a:spcPts val="800"/>
              </a:spcAft>
            </a:pPr>
            <a:r>
              <a:rPr lang="fr-CA" sz="8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Calendrier de formation pour la relance d’activité</a:t>
            </a:r>
          </a:p>
          <a:p>
            <a:pPr algn="l">
              <a:lnSpc>
                <a:spcPct val="107000"/>
              </a:lnSpc>
              <a:spcAft>
                <a:spcPts val="800"/>
              </a:spcAft>
            </a:pPr>
            <a:endParaRPr lang="fr-CA" sz="1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endParaRPr lang="fr-CA" sz="1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8 février 2021,de 19h à 21h</a:t>
            </a:r>
          </a:p>
          <a:p>
            <a:pPr algn="l">
              <a:lnSpc>
                <a:spcPct val="107000"/>
              </a:lnSpc>
              <a:spcAft>
                <a:spcPts val="800"/>
              </a:spcAft>
            </a:pPr>
            <a:r>
              <a:rPr lang="fr-CA" sz="4000" b="0" dirty="0">
                <a:effectLst/>
                <a:latin typeface="Calibri" panose="020F0502020204030204" pitchFamily="34" charset="0"/>
                <a:ea typeface="Calibri" panose="020F0502020204030204" pitchFamily="34" charset="0"/>
                <a:cs typeface="Times New Roman" panose="02020603050405020304" pitchFamily="18" charset="0"/>
              </a:rPr>
              <a:t>Titre de la formation: Google drive et ses outils infonuagiques pour un travail collaboratif et une plus grande productivité</a:t>
            </a:r>
          </a:p>
          <a:p>
            <a:pPr algn="l">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15 mars 2021, de 19h à 21h</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4000" b="0" dirty="0">
                <a:effectLst/>
                <a:latin typeface="Calibri" panose="020F0502020204030204" pitchFamily="34" charset="0"/>
                <a:ea typeface="Calibri" panose="020F0502020204030204" pitchFamily="34" charset="0"/>
                <a:cs typeface="Times New Roman" panose="02020603050405020304" pitchFamily="18" charset="0"/>
              </a:rPr>
              <a:t>Titre de la formation </a:t>
            </a:r>
            <a:r>
              <a:rPr lang="fr-CA" sz="4000" b="1" dirty="0">
                <a:effectLst/>
                <a:latin typeface="Calibri" panose="020F0502020204030204" pitchFamily="34" charset="0"/>
                <a:ea typeface="Calibri" panose="020F0502020204030204" pitchFamily="34" charset="0"/>
                <a:cs typeface="Times New Roman" panose="02020603050405020304" pitchFamily="18" charset="0"/>
              </a:rPr>
              <a:t>: U</a:t>
            </a:r>
            <a:r>
              <a:rPr lang="fr-CA" sz="4000" b="0" dirty="0">
                <a:effectLst/>
                <a:latin typeface="Calibri" panose="020F0502020204030204" pitchFamily="34" charset="0"/>
                <a:ea typeface="Calibri" panose="020F0502020204030204" pitchFamily="34" charset="0"/>
                <a:cs typeface="Times New Roman" panose="02020603050405020304" pitchFamily="18" charset="0"/>
              </a:rPr>
              <a:t>tiliser une page Facebook pour faire connaître votre OSBL</a:t>
            </a:r>
          </a:p>
          <a:p>
            <a:pPr algn="l">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19 avril 2021, de 19h à 21h</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CA" sz="4000" b="0" dirty="0">
                <a:effectLst/>
                <a:latin typeface="Calibri" panose="020F0502020204030204" pitchFamily="34" charset="0"/>
                <a:ea typeface="Calibri" panose="020F0502020204030204" pitchFamily="34" charset="0"/>
                <a:cs typeface="Times New Roman" panose="02020603050405020304" pitchFamily="18" charset="0"/>
              </a:rPr>
              <a:t>Titre de la formation: Initiation aux médias sociaux, phase 1: Facebook, Twitter, LinkedIn et Instagram</a:t>
            </a:r>
          </a:p>
          <a:p>
            <a:pPr algn="l">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17 mai 2021, de 19h à 21h</a:t>
            </a:r>
          </a:p>
          <a:p>
            <a:pPr algn="l">
              <a:lnSpc>
                <a:spcPct val="107000"/>
              </a:lnSpc>
              <a:spcAft>
                <a:spcPts val="800"/>
              </a:spcAft>
            </a:pPr>
            <a:r>
              <a:rPr lang="fr-CA" sz="4000" b="0" dirty="0">
                <a:latin typeface="Calibri" panose="020F0502020204030204" pitchFamily="34" charset="0"/>
                <a:ea typeface="Calibri" panose="020F0502020204030204" pitchFamily="34" charset="0"/>
                <a:cs typeface="Times New Roman" panose="02020603050405020304" pitchFamily="18" charset="0"/>
              </a:rPr>
              <a:t>Titre de la formation: </a:t>
            </a:r>
            <a:r>
              <a:rPr lang="fr-CA" sz="4000" b="0" dirty="0">
                <a:effectLst/>
                <a:latin typeface="Calibri" panose="020F0502020204030204" pitchFamily="34" charset="0"/>
                <a:ea typeface="Calibri" panose="020F0502020204030204" pitchFamily="34" charset="0"/>
                <a:cs typeface="Times New Roman" panose="02020603050405020304" pitchFamily="18" charset="0"/>
              </a:rPr>
              <a:t>Réseautage/marketing/vente en personne et par les médias sociaux et le pitch d’ascenseur</a:t>
            </a:r>
          </a:p>
          <a:p>
            <a:pPr algn="l">
              <a:lnSpc>
                <a:spcPct val="107000"/>
              </a:lnSpc>
              <a:spcAft>
                <a:spcPts val="800"/>
              </a:spcAft>
            </a:pPr>
            <a:r>
              <a:rPr lang="fr-CA" sz="4000" b="1" dirty="0">
                <a:effectLst/>
                <a:latin typeface="Calibri" panose="020F0502020204030204" pitchFamily="34" charset="0"/>
                <a:ea typeface="Calibri" panose="020F0502020204030204" pitchFamily="34" charset="0"/>
                <a:cs typeface="Times New Roman" panose="02020603050405020304" pitchFamily="18" charset="0"/>
              </a:rPr>
              <a:t>14 juin 2021, de 19h à 21h</a:t>
            </a:r>
          </a:p>
          <a:p>
            <a:pPr algn="l">
              <a:lnSpc>
                <a:spcPct val="107000"/>
              </a:lnSpc>
              <a:spcAft>
                <a:spcPts val="800"/>
              </a:spcAft>
            </a:pPr>
            <a:r>
              <a:rPr lang="fr-CA" sz="4000" b="0" dirty="0">
                <a:effectLst/>
                <a:latin typeface="Calibri" panose="020F0502020204030204" pitchFamily="34" charset="0"/>
                <a:ea typeface="Calibri" panose="020F0502020204030204" pitchFamily="34" charset="0"/>
                <a:cs typeface="Times New Roman" panose="02020603050405020304" pitchFamily="18" charset="0"/>
              </a:rPr>
              <a:t>Titre de la formation: Google drive et ses outils infonuagiques pour un travail collaboratif et une plus grande productivité</a:t>
            </a:r>
            <a:endParaRPr lang="fr-CA"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85111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8" name="ZoneTexte 7">
            <a:extLst>
              <a:ext uri="{FF2B5EF4-FFF2-40B4-BE49-F238E27FC236}">
                <a16:creationId xmlns:a16="http://schemas.microsoft.com/office/drawing/2014/main" id="{94F12EDB-2525-45D9-9BF3-BADB3D62530A}"/>
              </a:ext>
            </a:extLst>
          </p:cNvPr>
          <p:cNvSpPr txBox="1"/>
          <p:nvPr>
            <p:custDataLst>
              <p:tags r:id="rId5"/>
            </p:custDataLst>
          </p:nvPr>
        </p:nvSpPr>
        <p:spPr>
          <a:xfrm>
            <a:off x="1268490" y="512692"/>
            <a:ext cx="21840092" cy="134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750"/>
              </a:spcBef>
              <a:spcAft>
                <a:spcPts val="1500"/>
              </a:spcAft>
            </a:pPr>
            <a:r>
              <a:rPr lang="fr-CA" sz="8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AVEZ-VOUS DES QUESTIONS?</a:t>
            </a:r>
            <a:endParaRPr lang="fr-CA" sz="4000" dirty="0">
              <a:solidFill>
                <a:srgbClr val="21252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BE5E12B1-24E6-493C-AEFD-E0251163E131}"/>
              </a:ext>
            </a:extLst>
          </p:cNvPr>
          <p:cNvPicPr>
            <a:picLocks noChangeAspect="1"/>
          </p:cNvPicPr>
          <p:nvPr>
            <p:custDataLst>
              <p:tags r:id="rId6"/>
            </p:custDataLst>
          </p:nvPr>
        </p:nvPicPr>
        <p:blipFill>
          <a:blip r:embed="rId10"/>
          <a:stretch>
            <a:fillRect/>
          </a:stretch>
        </p:blipFill>
        <p:spPr>
          <a:xfrm rot="339785">
            <a:off x="9765675" y="3494493"/>
            <a:ext cx="5692749" cy="7937600"/>
          </a:xfrm>
          <a:prstGeom prst="rect">
            <a:avLst/>
          </a:prstGeom>
        </p:spPr>
      </p:pic>
    </p:spTree>
    <p:extLst>
      <p:ext uri="{BB962C8B-B14F-4D97-AF65-F5344CB8AC3E}">
        <p14:creationId xmlns:p14="http://schemas.microsoft.com/office/powerpoint/2010/main" val="390844798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2AE3D-F56B-4747-8F9C-FF156209A138}"/>
              </a:ext>
            </a:extLst>
          </p:cNvPr>
          <p:cNvSpPr>
            <a:spLocks noGrp="1"/>
          </p:cNvSpPr>
          <p:nvPr>
            <p:ph type="title"/>
            <p:custDataLst>
              <p:tags r:id="rId1"/>
            </p:custDataLst>
          </p:nvPr>
        </p:nvSpPr>
        <p:spPr/>
        <p:txBody>
          <a:bodyPr/>
          <a:lstStyle/>
          <a:p>
            <a:endParaRPr lang="fr-CA" dirty="0"/>
          </a:p>
        </p:txBody>
      </p:sp>
      <p:pic>
        <p:nvPicPr>
          <p:cNvPr id="3" name="gabarit-PPT-H_contenu.jpg" descr="gabarit-PPT-H_contenu.jpg">
            <a:extLst>
              <a:ext uri="{FF2B5EF4-FFF2-40B4-BE49-F238E27FC236}">
                <a16:creationId xmlns:a16="http://schemas.microsoft.com/office/drawing/2014/main" id="{3B88BA9D-272D-4F88-89BC-7FCD7FD484C2}"/>
              </a:ext>
            </a:extLst>
          </p:cNvPr>
          <p:cNvPicPr>
            <a:picLocks noChangeAspect="1"/>
          </p:cNvPicPr>
          <p:nvPr>
            <p:custDataLst>
              <p:tags r:id="rId2"/>
            </p:custDataLst>
          </p:nvPr>
        </p:nvPicPr>
        <p:blipFill>
          <a:blip r:embed="rId9"/>
          <a:stretch>
            <a:fillRect/>
          </a:stretch>
        </p:blipFill>
        <p:spPr>
          <a:xfrm>
            <a:off x="0" y="0"/>
            <a:ext cx="24384000" cy="13716000"/>
          </a:xfrm>
          <a:prstGeom prst="rect">
            <a:avLst/>
          </a:prstGeom>
          <a:ln w="12700">
            <a:miter lim="400000"/>
          </a:ln>
        </p:spPr>
      </p:pic>
      <p:sp>
        <p:nvSpPr>
          <p:cNvPr id="5" name="Contenu texte">
            <a:extLst>
              <a:ext uri="{FF2B5EF4-FFF2-40B4-BE49-F238E27FC236}">
                <a16:creationId xmlns:a16="http://schemas.microsoft.com/office/drawing/2014/main" id="{BECAF17E-4A6A-41DD-887F-32CF6B1ADACE}"/>
              </a:ext>
            </a:extLst>
          </p:cNvPr>
          <p:cNvSpPr txBox="1"/>
          <p:nvPr>
            <p:custDataLst>
              <p:tags r:id="rId3"/>
            </p:custDataLst>
          </p:nvPr>
        </p:nvSpPr>
        <p:spPr>
          <a:xfrm>
            <a:off x="1778000" y="6252705"/>
            <a:ext cx="2232890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fr-CA"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 name="ZoneTexte 3">
            <a:extLst>
              <a:ext uri="{FF2B5EF4-FFF2-40B4-BE49-F238E27FC236}">
                <a16:creationId xmlns:a16="http://schemas.microsoft.com/office/drawing/2014/main" id="{248F1297-6B2D-4198-971F-75124B471B7E}"/>
              </a:ext>
            </a:extLst>
          </p:cNvPr>
          <p:cNvSpPr txBox="1"/>
          <p:nvPr>
            <p:custDataLst>
              <p:tags r:id="rId4"/>
            </p:custDataLst>
          </p:nvPr>
        </p:nvSpPr>
        <p:spPr>
          <a:xfrm>
            <a:off x="3125354" y="4880342"/>
            <a:ext cx="19634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fr-CA" dirty="0"/>
          </a:p>
          <a:p>
            <a:pPr marL="0" marR="0" indent="0" algn="ctr" defTabSz="825500" rtl="0" fontAlgn="auto" latinLnBrk="0" hangingPunct="0">
              <a:lnSpc>
                <a:spcPct val="100000"/>
              </a:lnSpc>
              <a:spcBef>
                <a:spcPts val="0"/>
              </a:spcBef>
              <a:spcAft>
                <a:spcPts val="0"/>
              </a:spcAft>
              <a:buClrTx/>
              <a:buSzTx/>
              <a:buFontTx/>
              <a:buNone/>
              <a:tabLst/>
            </a:pPr>
            <a:endParaRPr kumimoji="0" lang="fr-CA"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ZoneTexte 8">
            <a:extLst>
              <a:ext uri="{FF2B5EF4-FFF2-40B4-BE49-F238E27FC236}">
                <a16:creationId xmlns:a16="http://schemas.microsoft.com/office/drawing/2014/main" id="{6C74D667-E3F6-47A4-A6E7-41E1D5B228BB}"/>
              </a:ext>
            </a:extLst>
          </p:cNvPr>
          <p:cNvSpPr txBox="1"/>
          <p:nvPr>
            <p:custDataLst>
              <p:tags r:id="rId5"/>
            </p:custDataLst>
          </p:nvPr>
        </p:nvSpPr>
        <p:spPr>
          <a:xfrm>
            <a:off x="4220308" y="2310407"/>
            <a:ext cx="15105184" cy="6370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chemeClr val="dk1"/>
              </a:buClr>
              <a:buSzPts val="1700"/>
            </a:pPr>
            <a:r>
              <a:rPr lang="fr-CA" sz="4000" dirty="0">
                <a:latin typeface="Arial" panose="020B0604020202020204" pitchFamily="34" charset="0"/>
                <a:cs typeface="Arial" panose="020B0604020202020204" pitchFamily="34" charset="0"/>
              </a:rPr>
              <a:t>MERCI BEAUCOUP POUR VOTRE ÉCOUTE </a:t>
            </a:r>
          </a:p>
          <a:p>
            <a:pPr marL="685800" indent="-685800">
              <a:buClr>
                <a:schemeClr val="dk1"/>
              </a:buClr>
              <a:buSzPts val="1700"/>
            </a:pPr>
            <a:endParaRPr lang="fr-CA" sz="4000" dirty="0">
              <a:latin typeface="Arial" panose="020B0604020202020204" pitchFamily="34" charset="0"/>
              <a:cs typeface="Arial" panose="020B0604020202020204" pitchFamily="34" charset="0"/>
            </a:endParaRPr>
          </a:p>
          <a:p>
            <a:pPr marL="685800" indent="-685800">
              <a:buClr>
                <a:schemeClr val="dk1"/>
              </a:buClr>
              <a:buSzPts val="1700"/>
            </a:pPr>
            <a:r>
              <a:rPr lang="fr-CA" sz="4000" dirty="0">
                <a:latin typeface="Arial" panose="020B0604020202020204" pitchFamily="34" charset="0"/>
                <a:cs typeface="Arial" panose="020B0604020202020204" pitchFamily="34" charset="0"/>
              </a:rPr>
              <a:t>LÂCHEZ PAS!</a:t>
            </a:r>
          </a:p>
          <a:p>
            <a:pPr marL="685800" indent="-685800">
              <a:buClr>
                <a:schemeClr val="dk1"/>
              </a:buClr>
              <a:buSzPts val="1700"/>
            </a:pPr>
            <a:endParaRPr lang="fr-CA" sz="4000" dirty="0">
              <a:latin typeface="Arial" panose="020B0604020202020204" pitchFamily="34" charset="0"/>
              <a:cs typeface="Arial" panose="020B0604020202020204" pitchFamily="34" charset="0"/>
            </a:endParaRPr>
          </a:p>
          <a:p>
            <a:pPr marL="685800" indent="-685800">
              <a:buClr>
                <a:schemeClr val="dk1"/>
              </a:buClr>
              <a:buSzPts val="1700"/>
            </a:pPr>
            <a:r>
              <a:rPr lang="fr-CA" sz="4000" dirty="0">
                <a:latin typeface="Arial" panose="020B0604020202020204" pitchFamily="34" charset="0"/>
                <a:cs typeface="Arial" panose="020B0604020202020204" pitchFamily="34" charset="0"/>
              </a:rPr>
              <a:t>C’EST IMPORTANT </a:t>
            </a:r>
          </a:p>
          <a:p>
            <a:pPr marL="685800" indent="-685800">
              <a:buClr>
                <a:schemeClr val="dk1"/>
              </a:buClr>
              <a:buSzPts val="1700"/>
            </a:pPr>
            <a:endParaRPr lang="fr-CA" sz="4000" dirty="0">
              <a:latin typeface="Arial" panose="020B0604020202020204" pitchFamily="34" charset="0"/>
              <a:cs typeface="Arial" panose="020B0604020202020204" pitchFamily="34" charset="0"/>
            </a:endParaRPr>
          </a:p>
          <a:p>
            <a:pPr marL="685800" indent="-685800">
              <a:buClr>
                <a:schemeClr val="dk1"/>
              </a:buClr>
              <a:buSzPts val="1700"/>
            </a:pPr>
            <a:r>
              <a:rPr lang="fr-CA" sz="4000" dirty="0">
                <a:latin typeface="Arial" panose="020B0604020202020204" pitchFamily="34" charset="0"/>
                <a:cs typeface="Arial" panose="020B0604020202020204" pitchFamily="34" charset="0"/>
              </a:rPr>
              <a:t>DE SOUTENIR LES BÉNÉVOLES </a:t>
            </a:r>
          </a:p>
          <a:p>
            <a:pPr marL="685800" indent="-685800">
              <a:buClr>
                <a:schemeClr val="dk1"/>
              </a:buClr>
              <a:buSzPts val="1700"/>
            </a:pPr>
            <a:endParaRPr lang="fr-CA" sz="3200" dirty="0">
              <a:solidFill>
                <a:srgbClr val="1155CC"/>
              </a:solidFill>
            </a:endParaRPr>
          </a:p>
          <a:p>
            <a:pPr marL="685800" indent="-685800">
              <a:buClr>
                <a:schemeClr val="dk1"/>
              </a:buClr>
              <a:buSzPts val="1700"/>
            </a:pPr>
            <a:endParaRPr lang="fr-CA" sz="3200" dirty="0">
              <a:solidFill>
                <a:srgbClr val="1155CC"/>
              </a:solidFill>
            </a:endParaRPr>
          </a:p>
          <a:p>
            <a:pPr marL="685800" indent="-685800">
              <a:buClr>
                <a:schemeClr val="dk1"/>
              </a:buClr>
              <a:buSzPts val="1700"/>
            </a:pPr>
            <a:endParaRPr lang="fr-CA" sz="3200" dirty="0">
              <a:solidFill>
                <a:srgbClr val="1155CC"/>
              </a:solidFill>
            </a:endParaRPr>
          </a:p>
          <a:p>
            <a:pPr marL="685800" indent="-685800">
              <a:buClr>
                <a:schemeClr val="dk1"/>
              </a:buClr>
              <a:buSzPts val="1700"/>
            </a:pPr>
            <a:r>
              <a:rPr lang="fr-CA" sz="3200" dirty="0">
                <a:solidFill>
                  <a:srgbClr val="1155CC"/>
                </a:solidFill>
              </a:rPr>
              <a:t> </a:t>
            </a:r>
          </a:p>
        </p:txBody>
      </p:sp>
      <p:pic>
        <p:nvPicPr>
          <p:cNvPr id="10" name="Image 9">
            <a:extLst>
              <a:ext uri="{FF2B5EF4-FFF2-40B4-BE49-F238E27FC236}">
                <a16:creationId xmlns:a16="http://schemas.microsoft.com/office/drawing/2014/main" id="{AB1D6C2F-264D-45ED-BC1F-D8CD7439371F}"/>
              </a:ext>
            </a:extLst>
          </p:cNvPr>
          <p:cNvPicPr>
            <a:picLocks noChangeAspect="1"/>
          </p:cNvPicPr>
          <p:nvPr>
            <p:custDataLst>
              <p:tags r:id="rId6"/>
            </p:custDataLst>
          </p:nvPr>
        </p:nvPicPr>
        <p:blipFill>
          <a:blip r:embed="rId10"/>
          <a:stretch>
            <a:fillRect/>
          </a:stretch>
        </p:blipFill>
        <p:spPr>
          <a:xfrm>
            <a:off x="8659826" y="8271567"/>
            <a:ext cx="5657578" cy="2804403"/>
          </a:xfrm>
          <a:prstGeom prst="rect">
            <a:avLst/>
          </a:prstGeom>
        </p:spPr>
      </p:pic>
    </p:spTree>
    <p:extLst>
      <p:ext uri="{BB962C8B-B14F-4D97-AF65-F5344CB8AC3E}">
        <p14:creationId xmlns:p14="http://schemas.microsoft.com/office/powerpoint/2010/main" val="89225399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dirty="0"/>
          </a:p>
        </p:txBody>
      </p:sp>
      <p:pic>
        <p:nvPicPr>
          <p:cNvPr id="3" name="Image 2"/>
          <p:cNvPicPr>
            <a:picLocks noChangeAspect="1"/>
          </p:cNvPicPr>
          <p:nvPr>
            <p:custDataLst>
              <p:tags r:id="rId2"/>
            </p:custDataLst>
          </p:nvPr>
        </p:nvPicPr>
        <p:blipFill>
          <a:blip r:embed="rId4"/>
          <a:stretch>
            <a:fillRect/>
          </a:stretch>
        </p:blipFill>
        <p:spPr>
          <a:xfrm>
            <a:off x="0" y="917815"/>
            <a:ext cx="24164543" cy="12798185"/>
          </a:xfrm>
          <a:prstGeom prst="rect">
            <a:avLst/>
          </a:prstGeom>
        </p:spPr>
      </p:pic>
    </p:spTree>
    <p:extLst>
      <p:ext uri="{BB962C8B-B14F-4D97-AF65-F5344CB8AC3E}">
        <p14:creationId xmlns:p14="http://schemas.microsoft.com/office/powerpoint/2010/main" val="17853707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8DEAEEC-E91E-4237-8B5D-73B1FF323343}"/>
              </a:ext>
            </a:extLst>
          </p:cNvPr>
          <p:cNvPicPr>
            <a:picLocks noChangeAspect="1"/>
          </p:cNvPicPr>
          <p:nvPr>
            <p:custDataLst>
              <p:tags r:id="rId1"/>
            </p:custDataLst>
          </p:nvPr>
        </p:nvPicPr>
        <p:blipFill>
          <a:blip r:embed="rId4"/>
          <a:stretch>
            <a:fillRect/>
          </a:stretch>
        </p:blipFill>
        <p:spPr>
          <a:xfrm>
            <a:off x="7802499" y="2111852"/>
            <a:ext cx="8779001" cy="9492295"/>
          </a:xfrm>
          <a:prstGeom prst="rect">
            <a:avLst/>
          </a:prstGeom>
        </p:spPr>
      </p:pic>
      <p:sp>
        <p:nvSpPr>
          <p:cNvPr id="5" name="ZoneTexte 4">
            <a:extLst>
              <a:ext uri="{FF2B5EF4-FFF2-40B4-BE49-F238E27FC236}">
                <a16:creationId xmlns:a16="http://schemas.microsoft.com/office/drawing/2014/main" id="{2622F635-9424-472A-8454-F48567CBF283}"/>
              </a:ext>
            </a:extLst>
          </p:cNvPr>
          <p:cNvSpPr txBox="1"/>
          <p:nvPr>
            <p:custDataLst>
              <p:tags r:id="rId2"/>
            </p:custDataLst>
          </p:nvPr>
        </p:nvSpPr>
        <p:spPr>
          <a:xfrm>
            <a:off x="4556412" y="788413"/>
            <a:ext cx="14729115"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CA" sz="8000" dirty="0"/>
              <a:t>Qu’est ce que le bénévolat?</a:t>
            </a:r>
          </a:p>
        </p:txBody>
      </p:sp>
    </p:spTree>
    <p:extLst>
      <p:ext uri="{BB962C8B-B14F-4D97-AF65-F5344CB8AC3E}">
        <p14:creationId xmlns:p14="http://schemas.microsoft.com/office/powerpoint/2010/main" val="33161219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5"/>
          <a:stretch>
            <a:fillRect/>
          </a:stretch>
        </p:blipFill>
        <p:spPr>
          <a:xfrm>
            <a:off x="0" y="1691385"/>
            <a:ext cx="23843320" cy="9243512"/>
          </a:xfrm>
          <a:prstGeom prst="rect">
            <a:avLst/>
          </a:prstGeom>
        </p:spPr>
      </p:pic>
      <p:sp>
        <p:nvSpPr>
          <p:cNvPr id="3" name="Rectangle 2">
            <a:extLst>
              <a:ext uri="{FF2B5EF4-FFF2-40B4-BE49-F238E27FC236}">
                <a16:creationId xmlns:a16="http://schemas.microsoft.com/office/drawing/2014/main" id="{C56856E9-24A7-4FCA-9A4D-5AA79C321B16}"/>
              </a:ext>
            </a:extLst>
          </p:cNvPr>
          <p:cNvSpPr/>
          <p:nvPr>
            <p:custDataLst>
              <p:tags r:id="rId2"/>
            </p:custDataLst>
          </p:nvPr>
        </p:nvSpPr>
        <p:spPr>
          <a:xfrm>
            <a:off x="5830297" y="3430464"/>
            <a:ext cx="17905810" cy="4084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5" name="Rectangle 4">
            <a:extLst>
              <a:ext uri="{FF2B5EF4-FFF2-40B4-BE49-F238E27FC236}">
                <a16:creationId xmlns:a16="http://schemas.microsoft.com/office/drawing/2014/main" id="{186421E4-9F50-46A1-B9B6-896F390EFF3C}"/>
              </a:ext>
            </a:extLst>
          </p:cNvPr>
          <p:cNvSpPr/>
          <p:nvPr>
            <p:custDataLst>
              <p:tags r:id="rId3"/>
            </p:custDataLst>
          </p:nvPr>
        </p:nvSpPr>
        <p:spPr>
          <a:xfrm>
            <a:off x="5830297" y="7473141"/>
            <a:ext cx="17905810" cy="3461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Tree>
    <p:extLst>
      <p:ext uri="{BB962C8B-B14F-4D97-AF65-F5344CB8AC3E}">
        <p14:creationId xmlns:p14="http://schemas.microsoft.com/office/powerpoint/2010/main" val="1745754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2" name="Image 1"/>
          <p:cNvPicPr>
            <a:picLocks noChangeAspect="1"/>
          </p:cNvPicPr>
          <p:nvPr>
            <p:custDataLst>
              <p:tags r:id="rId2"/>
            </p:custDataLst>
          </p:nvPr>
        </p:nvPicPr>
        <p:blipFill>
          <a:blip r:embed="rId9"/>
          <a:stretch>
            <a:fillRect/>
          </a:stretch>
        </p:blipFill>
        <p:spPr>
          <a:xfrm>
            <a:off x="-1" y="1"/>
            <a:ext cx="24253794" cy="13890438"/>
          </a:xfrm>
          <a:prstGeom prst="rect">
            <a:avLst/>
          </a:prstGeom>
        </p:spPr>
      </p:pic>
      <p:sp>
        <p:nvSpPr>
          <p:cNvPr id="5" name="Rectangle 4">
            <a:extLst>
              <a:ext uri="{FF2B5EF4-FFF2-40B4-BE49-F238E27FC236}">
                <a16:creationId xmlns:a16="http://schemas.microsoft.com/office/drawing/2014/main" id="{B46FB496-8656-416F-AAF7-A3090477E06F}"/>
              </a:ext>
            </a:extLst>
          </p:cNvPr>
          <p:cNvSpPr/>
          <p:nvPr>
            <p:custDataLst>
              <p:tags r:id="rId3"/>
            </p:custDataLst>
          </p:nvPr>
        </p:nvSpPr>
        <p:spPr>
          <a:xfrm>
            <a:off x="5921801" y="1470582"/>
            <a:ext cx="18154258" cy="2790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6" name="Rectangle 5">
            <a:extLst>
              <a:ext uri="{FF2B5EF4-FFF2-40B4-BE49-F238E27FC236}">
                <a16:creationId xmlns:a16="http://schemas.microsoft.com/office/drawing/2014/main" id="{20BCFBB8-AA70-42ED-988C-AEB0DB35ED44}"/>
              </a:ext>
            </a:extLst>
          </p:cNvPr>
          <p:cNvSpPr/>
          <p:nvPr>
            <p:custDataLst>
              <p:tags r:id="rId4"/>
            </p:custDataLst>
          </p:nvPr>
        </p:nvSpPr>
        <p:spPr>
          <a:xfrm>
            <a:off x="5921801" y="4260918"/>
            <a:ext cx="18154258" cy="5806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7" name="Rectangle 6">
            <a:extLst>
              <a:ext uri="{FF2B5EF4-FFF2-40B4-BE49-F238E27FC236}">
                <a16:creationId xmlns:a16="http://schemas.microsoft.com/office/drawing/2014/main" id="{EC40F96C-005C-494A-8414-72E24C899FF2}"/>
              </a:ext>
            </a:extLst>
          </p:cNvPr>
          <p:cNvSpPr/>
          <p:nvPr>
            <p:custDataLst>
              <p:tags r:id="rId5"/>
            </p:custDataLst>
          </p:nvPr>
        </p:nvSpPr>
        <p:spPr>
          <a:xfrm>
            <a:off x="5921801" y="10067826"/>
            <a:ext cx="18154258" cy="3822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3" name="Rectangle 2"/>
          <p:cNvSpPr/>
          <p:nvPr>
            <p:custDataLst>
              <p:tags r:id="rId6"/>
            </p:custDataLst>
          </p:nvPr>
        </p:nvSpPr>
        <p:spPr>
          <a:xfrm>
            <a:off x="603504" y="6542884"/>
            <a:ext cx="310896" cy="40233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43629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custDataLst>
              <p:tags r:id="rId1"/>
            </p:custDataLst>
          </p:nvPr>
        </p:nvGrpSpPr>
        <p:grpSpPr>
          <a:xfrm>
            <a:off x="284086" y="1"/>
            <a:ext cx="22353972" cy="13192218"/>
            <a:chOff x="2921510" y="1434386"/>
            <a:chExt cx="6793425" cy="5698620"/>
          </a:xfrm>
        </p:grpSpPr>
        <p:pic>
          <p:nvPicPr>
            <p:cNvPr id="2" name="Image 1"/>
            <p:cNvPicPr>
              <a:picLocks noChangeAspect="1"/>
            </p:cNvPicPr>
            <p:nvPr/>
          </p:nvPicPr>
          <p:blipFill>
            <a:blip r:embed="rId6"/>
            <a:stretch>
              <a:fillRect/>
            </a:stretch>
          </p:blipFill>
          <p:spPr>
            <a:xfrm>
              <a:off x="2942285" y="1434386"/>
              <a:ext cx="6772650" cy="513810"/>
            </a:xfrm>
            <a:prstGeom prst="rect">
              <a:avLst/>
            </a:prstGeom>
          </p:spPr>
        </p:pic>
        <p:pic>
          <p:nvPicPr>
            <p:cNvPr id="3" name="Image 2"/>
            <p:cNvPicPr>
              <a:picLocks noChangeAspect="1"/>
            </p:cNvPicPr>
            <p:nvPr/>
          </p:nvPicPr>
          <p:blipFill>
            <a:blip r:embed="rId7"/>
            <a:stretch>
              <a:fillRect/>
            </a:stretch>
          </p:blipFill>
          <p:spPr>
            <a:xfrm>
              <a:off x="2921510" y="1948196"/>
              <a:ext cx="6793425" cy="2761080"/>
            </a:xfrm>
            <a:prstGeom prst="rect">
              <a:avLst/>
            </a:prstGeom>
          </p:spPr>
        </p:pic>
        <p:pic>
          <p:nvPicPr>
            <p:cNvPr id="5" name="Image 4"/>
            <p:cNvPicPr>
              <a:picLocks noChangeAspect="1"/>
            </p:cNvPicPr>
            <p:nvPr/>
          </p:nvPicPr>
          <p:blipFill>
            <a:blip r:embed="rId8"/>
            <a:stretch>
              <a:fillRect/>
            </a:stretch>
          </p:blipFill>
          <p:spPr>
            <a:xfrm>
              <a:off x="2931897" y="4709276"/>
              <a:ext cx="6772650" cy="2423730"/>
            </a:xfrm>
            <a:prstGeom prst="rect">
              <a:avLst/>
            </a:prstGeom>
          </p:spPr>
        </p:pic>
      </p:grpSp>
      <p:sp>
        <p:nvSpPr>
          <p:cNvPr id="7" name="Rectangle 6">
            <a:extLst>
              <a:ext uri="{FF2B5EF4-FFF2-40B4-BE49-F238E27FC236}">
                <a16:creationId xmlns:a16="http://schemas.microsoft.com/office/drawing/2014/main" id="{01B0B595-785B-476B-8D0D-F93CCBB01F1E}"/>
              </a:ext>
            </a:extLst>
          </p:cNvPr>
          <p:cNvSpPr/>
          <p:nvPr>
            <p:custDataLst>
              <p:tags r:id="rId2"/>
            </p:custDataLst>
          </p:nvPr>
        </p:nvSpPr>
        <p:spPr>
          <a:xfrm>
            <a:off x="5844619" y="1147043"/>
            <a:ext cx="16725218" cy="269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8" name="Rectangle 7">
            <a:extLst>
              <a:ext uri="{FF2B5EF4-FFF2-40B4-BE49-F238E27FC236}">
                <a16:creationId xmlns:a16="http://schemas.microsoft.com/office/drawing/2014/main" id="{4936E38A-2971-4E98-B012-1F8640C0E0F2}"/>
              </a:ext>
            </a:extLst>
          </p:cNvPr>
          <p:cNvSpPr/>
          <p:nvPr>
            <p:custDataLst>
              <p:tags r:id="rId3"/>
            </p:custDataLst>
          </p:nvPr>
        </p:nvSpPr>
        <p:spPr>
          <a:xfrm>
            <a:off x="5810439" y="3714160"/>
            <a:ext cx="16759398" cy="386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
        <p:nvSpPr>
          <p:cNvPr id="9" name="Rectangle 8">
            <a:extLst>
              <a:ext uri="{FF2B5EF4-FFF2-40B4-BE49-F238E27FC236}">
                <a16:creationId xmlns:a16="http://schemas.microsoft.com/office/drawing/2014/main" id="{1644074F-9EDA-4D5E-9A1C-CDFE46AF5601}"/>
              </a:ext>
            </a:extLst>
          </p:cNvPr>
          <p:cNvSpPr/>
          <p:nvPr>
            <p:custDataLst>
              <p:tags r:id="rId4"/>
            </p:custDataLst>
          </p:nvPr>
        </p:nvSpPr>
        <p:spPr>
          <a:xfrm>
            <a:off x="5810433" y="7581321"/>
            <a:ext cx="16725218" cy="5610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6000" dirty="0"/>
          </a:p>
        </p:txBody>
      </p:sp>
    </p:spTree>
    <p:extLst>
      <p:ext uri="{BB962C8B-B14F-4D97-AF65-F5344CB8AC3E}">
        <p14:creationId xmlns:p14="http://schemas.microsoft.com/office/powerpoint/2010/main" val="638973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6"/>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5"/>
</p:tagLst>
</file>

<file path=ppt/tags/tag174.xml><?xml version="1.0" encoding="utf-8"?>
<p:tagLst xmlns:a="http://schemas.openxmlformats.org/drawingml/2006/main" xmlns:r="http://schemas.openxmlformats.org/officeDocument/2006/relationships" xmlns:p="http://schemas.openxmlformats.org/presentationml/2006/main">
  <p:tag name="NUM" val="6"/>
</p:tagLst>
</file>

<file path=ppt/tags/tag175.xml><?xml version="1.0" encoding="utf-8"?>
<p:tagLst xmlns:a="http://schemas.openxmlformats.org/drawingml/2006/main" xmlns:r="http://schemas.openxmlformats.org/officeDocument/2006/relationships" xmlns:p="http://schemas.openxmlformats.org/presentationml/2006/main">
  <p:tag name="NUM" val="7"/>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5"/>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6"/>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4D37EFC3071B4481B10046BEE10341" ma:contentTypeVersion="10" ma:contentTypeDescription="Crée un document." ma:contentTypeScope="" ma:versionID="feb30e9b9380a8e8ae98e702e52c2bf1">
  <xsd:schema xmlns:xsd="http://www.w3.org/2001/XMLSchema" xmlns:xs="http://www.w3.org/2001/XMLSchema" xmlns:p="http://schemas.microsoft.com/office/2006/metadata/properties" xmlns:ns2="413484d5-a19b-4f41-bdf7-30d61ea2cf25" targetNamespace="http://schemas.microsoft.com/office/2006/metadata/properties" ma:root="true" ma:fieldsID="9ec3aec69dbf30df3b1ada3688cbb515" ns2:_="">
    <xsd:import namespace="413484d5-a19b-4f41-bdf7-30d61ea2cf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3484d5-a19b-4f41-bdf7-30d61ea2cf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D5EF0E-F547-4708-914A-6DFB3D08D7BC}">
  <ds:schemaRefs>
    <ds:schemaRef ds:uri="http://schemas.microsoft.com/sharepoint/v3/contenttype/forms"/>
  </ds:schemaRefs>
</ds:datastoreItem>
</file>

<file path=customXml/itemProps2.xml><?xml version="1.0" encoding="utf-8"?>
<ds:datastoreItem xmlns:ds="http://schemas.openxmlformats.org/officeDocument/2006/customXml" ds:itemID="{2ACA6558-36FC-4ECB-9B36-E641F1D2FA14}">
  <ds:schemaRef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413484d5-a19b-4f41-bdf7-30d61ea2cf25"/>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100C3CCD-700D-44E4-B0DA-6FE800D37944}"/>
</file>

<file path=docProps/app.xml><?xml version="1.0" encoding="utf-8"?>
<Properties xmlns="http://schemas.openxmlformats.org/officeDocument/2006/extended-properties" xmlns:vt="http://schemas.openxmlformats.org/officeDocument/2006/docPropsVTypes">
  <Template/>
  <TotalTime>2083</TotalTime>
  <Words>3197</Words>
  <Application>Microsoft Office PowerPoint</Application>
  <PresentationFormat>Personnalisé</PresentationFormat>
  <Paragraphs>350</Paragraphs>
  <Slides>43</Slides>
  <Notes>33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43</vt:i4>
      </vt:variant>
    </vt:vector>
  </HeadingPairs>
  <TitlesOfParts>
    <vt:vector size="52" baseType="lpstr">
      <vt:lpstr>Arial</vt:lpstr>
      <vt:lpstr>Avenir Next</vt:lpstr>
      <vt:lpstr>Calibri</vt:lpstr>
      <vt:lpstr>Helvetica Neue</vt:lpstr>
      <vt:lpstr>Helvetica Neue Light</vt:lpstr>
      <vt:lpstr>Helvetica Neue Medium</vt:lpstr>
      <vt:lpstr>Symbol</vt:lpstr>
      <vt:lpstr>Wingdings</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Gabrielle Desroches</dc:creator>
  <cp:lastModifiedBy>Chantal Tardif</cp:lastModifiedBy>
  <cp:revision>189</cp:revision>
  <dcterms:modified xsi:type="dcterms:W3CDTF">2021-02-05T01:26:13Z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0x010100134D37EFC3071B4481B10046BEE10341</vt:lpwstr>
  </property>
</Properties>
</file>